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customXml/itemProps6.xml" ContentType="application/vnd.openxmlformats-officedocument.customXmlPropertie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customXml/itemProps18.xml" ContentType="application/vnd.openxmlformats-officedocument.customXml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customXml/itemProps14.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customXml/itemProps21.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customXml/itemProps10.xml" ContentType="application/vnd.openxmlformats-officedocument.customXmlPropertie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customXml/itemProps7.xml" ContentType="application/vnd.openxmlformats-officedocument.customXmlProperties+xml"/>
  <Override PartName="/ppt/diagrams/data3.xml" ContentType="application/vnd.openxmlformats-officedocument.drawingml.diagramData+xml"/>
  <Override PartName="/ppt/diagrams/colors5.xml" ContentType="application/vnd.openxmlformats-officedocument.drawingml.diagramColors+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customXml/itemProps11.xml" ContentType="application/vnd.openxmlformats-officedocument.customXmlProperties+xml"/>
  <Override PartName="/customXml/itemProps22.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customXml/itemProps8.xml" ContentType="application/vnd.openxmlformats-officedocument.customXml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diagrams/colors6.xml" ContentType="application/vnd.openxmlformats-officedocument.drawingml.diagramColors+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customXml/itemProps16.xml" ContentType="application/vnd.openxmlformats-officedocument.customXmlProperties+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customXml/itemProps23.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customXml/itemProps12.xml" ContentType="application/vnd.openxmlformats-officedocument.customXmlProperties+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customXml/itemProps9.xml" ContentType="application/vnd.openxmlformats-officedocument.customXmlProperties+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25"/>
    <p:sldMasterId id="2147483765" r:id="rId26"/>
    <p:sldMasterId id="2147483828" r:id="rId27"/>
    <p:sldMasterId id="2147483840" r:id="rId28"/>
    <p:sldMasterId id="2147483853" r:id="rId29"/>
    <p:sldMasterId id="2147483866" r:id="rId30"/>
  </p:sldMasterIdLst>
  <p:notesMasterIdLst>
    <p:notesMasterId r:id="rId49"/>
  </p:notesMasterIdLst>
  <p:handoutMasterIdLst>
    <p:handoutMasterId r:id="rId50"/>
  </p:handoutMasterIdLst>
  <p:sldIdLst>
    <p:sldId id="1009" r:id="rId31"/>
    <p:sldId id="1027" r:id="rId32"/>
    <p:sldId id="1100" r:id="rId33"/>
    <p:sldId id="1101" r:id="rId34"/>
    <p:sldId id="1116" r:id="rId35"/>
    <p:sldId id="1138" r:id="rId36"/>
    <p:sldId id="1143" r:id="rId37"/>
    <p:sldId id="1144" r:id="rId38"/>
    <p:sldId id="1139" r:id="rId39"/>
    <p:sldId id="1145" r:id="rId40"/>
    <p:sldId id="1140" r:id="rId41"/>
    <p:sldId id="1146" r:id="rId42"/>
    <p:sldId id="1141" r:id="rId43"/>
    <p:sldId id="1086" r:id="rId44"/>
    <p:sldId id="1150" r:id="rId45"/>
    <p:sldId id="1149" r:id="rId46"/>
    <p:sldId id="1128" r:id="rId47"/>
    <p:sldId id="1142"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Laws" initials="SLaws" lastIdx="2" clrIdx="0"/>
  <p:cmAuthor id="1" name="Vicki Dellarco" initials="V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CC5C"/>
    <a:srgbClr val="F8F8F8"/>
    <a:srgbClr val="EAEAEA"/>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0" autoAdjust="0"/>
    <p:restoredTop sz="94654" autoAdjust="0"/>
  </p:normalViewPr>
  <p:slideViewPr>
    <p:cSldViewPr>
      <p:cViewPr varScale="1">
        <p:scale>
          <a:sx n="78" d="100"/>
          <a:sy n="78" d="100"/>
        </p:scale>
        <p:origin x="-408" y="-62"/>
      </p:cViewPr>
      <p:guideLst>
        <p:guide orient="horz" pos="2160"/>
        <p:guide pos="2880"/>
      </p:guideLst>
    </p:cSldViewPr>
  </p:slideViewPr>
  <p:notesTextViewPr>
    <p:cViewPr>
      <p:scale>
        <a:sx n="3" d="2"/>
        <a:sy n="3" d="2"/>
      </p:scale>
      <p:origin x="0" y="0"/>
    </p:cViewPr>
  </p:notesTextViewPr>
  <p:sorterViewPr>
    <p:cViewPr varScale="1">
      <p:scale>
        <a:sx n="1" d="1"/>
        <a:sy n="1" d="1"/>
      </p:scale>
      <p:origin x="0" y="-2706"/>
    </p:cViewPr>
  </p:sorterViewPr>
  <p:notesViewPr>
    <p:cSldViewPr showGuides="1">
      <p:cViewPr varScale="1">
        <p:scale>
          <a:sx n="84" d="100"/>
          <a:sy n="84" d="100"/>
        </p:scale>
        <p:origin x="3828" y="12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2.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5.xml"/><Relationship Id="rId41" Type="http://schemas.openxmlformats.org/officeDocument/2006/relationships/slide" Target="slides/slide1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6.xml"/><Relationship Id="rId49"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stacked"/>
        <c:ser>
          <c:idx val="0"/>
          <c:order val="0"/>
          <c:tx>
            <c:strRef>
              <c:f>Sheet1!$B$1</c:f>
              <c:strCache>
                <c:ptCount val="1"/>
                <c:pt idx="0">
                  <c:v>Current</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cat>
            <c:strRef>
              <c:f>Sheet1!$A$2:$A$6</c:f>
              <c:strCache>
                <c:ptCount val="5"/>
                <c:pt idx="0">
                  <c:v>Hepatic Clearance-Plasma Protein Binding</c:v>
                </c:pt>
                <c:pt idx="1">
                  <c:v>Thyroid</c:v>
                </c:pt>
                <c:pt idx="2">
                  <c:v>Steroidogenesis</c:v>
                </c:pt>
                <c:pt idx="3">
                  <c:v>Androgen Receptor</c:v>
                </c:pt>
                <c:pt idx="4">
                  <c:v>Estrogen Receptor</c:v>
                </c:pt>
              </c:strCache>
            </c:strRef>
          </c:cat>
          <c:val>
            <c:numRef>
              <c:f>Sheet1!$B$2:$B$6</c:f>
              <c:numCache>
                <c:formatCode>General</c:formatCode>
                <c:ptCount val="5"/>
                <c:pt idx="0">
                  <c:v>300</c:v>
                </c:pt>
                <c:pt idx="1">
                  <c:v>0</c:v>
                </c:pt>
                <c:pt idx="2">
                  <c:v>0</c:v>
                </c:pt>
                <c:pt idx="3">
                  <c:v>0</c:v>
                </c:pt>
                <c:pt idx="4">
                  <c:v>1800</c:v>
                </c:pt>
              </c:numCache>
            </c:numRef>
          </c:val>
        </c:ser>
        <c:ser>
          <c:idx val="1"/>
          <c:order val="1"/>
          <c:tx>
            <c:strRef>
              <c:f>Sheet1!$C$1</c:f>
              <c:strCache>
                <c:ptCount val="1"/>
                <c:pt idx="0">
                  <c:v>Anticipated</c:v>
                </c:pt>
              </c:strCache>
            </c:strRef>
          </c:tx>
          <c:spPr>
            <a:gradFill rotWithShape="1">
              <a:gsLst>
                <a:gs pos="0">
                  <a:schemeClr val="accent1">
                    <a:lumMod val="5000"/>
                    <a:lumOff val="95000"/>
                  </a:schemeClr>
                </a:gs>
                <a:gs pos="74000">
                  <a:srgbClr val="FFFF00"/>
                </a:gs>
                <a:gs pos="83000">
                  <a:srgbClr val="FFFF00"/>
                </a:gs>
                <a:gs pos="100000">
                  <a:srgbClr val="FFFF00"/>
                </a:gs>
              </a:gsLst>
              <a:lin ang="54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cat>
            <c:strRef>
              <c:f>Sheet1!$A$2:$A$6</c:f>
              <c:strCache>
                <c:ptCount val="5"/>
                <c:pt idx="0">
                  <c:v>Hepatic Clearance-Plasma Protein Binding</c:v>
                </c:pt>
                <c:pt idx="1">
                  <c:v>Thyroid</c:v>
                </c:pt>
                <c:pt idx="2">
                  <c:v>Steroidogenesis</c:v>
                </c:pt>
                <c:pt idx="3">
                  <c:v>Androgen Receptor</c:v>
                </c:pt>
                <c:pt idx="4">
                  <c:v>Estrogen Receptor</c:v>
                </c:pt>
              </c:strCache>
            </c:strRef>
          </c:cat>
          <c:val>
            <c:numRef>
              <c:f>Sheet1!$C$2:$C$6</c:f>
              <c:numCache>
                <c:formatCode>General</c:formatCode>
                <c:ptCount val="5"/>
                <c:pt idx="0">
                  <c:v>200</c:v>
                </c:pt>
                <c:pt idx="1">
                  <c:v>1100</c:v>
                </c:pt>
                <c:pt idx="2">
                  <c:v>2000</c:v>
                </c:pt>
                <c:pt idx="3">
                  <c:v>1800</c:v>
                </c:pt>
                <c:pt idx="4">
                  <c:v>1000</c:v>
                </c:pt>
              </c:numCache>
            </c:numRef>
          </c:val>
        </c:ser>
        <c:ser>
          <c:idx val="2"/>
          <c:order val="2"/>
          <c:tx>
            <c:strRef>
              <c:f>Sheet1!$D$1</c:f>
              <c:strCache>
                <c:ptCount val="1"/>
                <c:pt idx="0">
                  <c:v>Anticpated 2</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cat>
            <c:strRef>
              <c:f>Sheet1!$A$2:$A$6</c:f>
              <c:strCache>
                <c:ptCount val="5"/>
                <c:pt idx="0">
                  <c:v>Hepatic Clearance-Plasma Protein Binding</c:v>
                </c:pt>
                <c:pt idx="1">
                  <c:v>Thyroid</c:v>
                </c:pt>
                <c:pt idx="2">
                  <c:v>Steroidogenesis</c:v>
                </c:pt>
                <c:pt idx="3">
                  <c:v>Androgen Receptor</c:v>
                </c:pt>
                <c:pt idx="4">
                  <c:v>Estrogen Receptor</c:v>
                </c:pt>
              </c:strCache>
            </c:strRef>
          </c:cat>
          <c:val>
            <c:numRef>
              <c:f>Sheet1!$D$2:$D$6</c:f>
              <c:numCache>
                <c:formatCode>General</c:formatCode>
                <c:ptCount val="5"/>
                <c:pt idx="3">
                  <c:v>1000</c:v>
                </c:pt>
              </c:numCache>
            </c:numRef>
          </c:val>
        </c:ser>
        <c:dLbls/>
        <c:gapWidth val="75"/>
        <c:overlap val="100"/>
        <c:axId val="86723584"/>
        <c:axId val="85816064"/>
      </c:barChart>
      <c:catAx>
        <c:axId val="86723584"/>
        <c:scaling>
          <c:orientation val="minMax"/>
        </c:scaling>
        <c:axPos val="l"/>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85816064"/>
        <c:crosses val="autoZero"/>
        <c:auto val="1"/>
        <c:lblAlgn val="ctr"/>
        <c:lblOffset val="100"/>
      </c:catAx>
      <c:valAx>
        <c:axId val="85816064"/>
        <c:scaling>
          <c:orientation val="minMax"/>
          <c:max val="3000"/>
        </c:scaling>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dirty="0" smtClean="0"/>
                  <a:t>Number</a:t>
                </a:r>
                <a:r>
                  <a:rPr lang="en-US" baseline="0" dirty="0" smtClean="0"/>
                  <a:t> of chemicals</a:t>
                </a:r>
                <a:endParaRPr lang="en-US"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86723584"/>
        <c:crosses val="autoZero"/>
        <c:crossBetween val="between"/>
        <c:majorUnit val="1000"/>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EA291-4889-4132-8B7A-052B1B7B31A2}" type="doc">
      <dgm:prSet loTypeId="urn:microsoft.com/office/officeart/2005/8/layout/hProcess9" loCatId="process" qsTypeId="urn:microsoft.com/office/officeart/2005/8/quickstyle/simple1" qsCatId="simple" csTypeId="urn:microsoft.com/office/officeart/2005/8/colors/colorful5" csCatId="colorful" phldr="1"/>
      <dgm:spPr/>
    </dgm:pt>
    <dgm:pt modelId="{7E6EF319-C8A3-4E9A-9B62-123A04A6B586}">
      <dgm:prSet phldrT="[Text]"/>
      <dgm:spPr>
        <a:xfrm>
          <a:off x="289" y="1722119"/>
          <a:ext cx="2752564" cy="2296160"/>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Prioritization</a:t>
          </a:r>
        </a:p>
        <a:p>
          <a:r>
            <a:rPr lang="en-US" dirty="0" smtClean="0">
              <a:solidFill>
                <a:sysClr val="windowText" lastClr="000000"/>
              </a:solidFill>
              <a:latin typeface="Calibri"/>
              <a:ea typeface="+mn-ea"/>
              <a:cs typeface="+mn-cs"/>
            </a:rPr>
            <a:t>Bioactivity/Exposure</a:t>
          </a:r>
          <a:endParaRPr lang="en-US" dirty="0">
            <a:solidFill>
              <a:sysClr val="windowText" lastClr="000000"/>
            </a:solidFill>
            <a:latin typeface="Calibri"/>
            <a:ea typeface="+mn-ea"/>
            <a:cs typeface="+mn-cs"/>
          </a:endParaRPr>
        </a:p>
      </dgm:t>
    </dgm:pt>
    <dgm:pt modelId="{E2A041F7-C8B6-41D9-8411-BD20414ECD25}" type="parTrans" cxnId="{D156AA2C-0C42-4D8A-8ABF-360F0A0F07D6}">
      <dgm:prSet/>
      <dgm:spPr/>
      <dgm:t>
        <a:bodyPr/>
        <a:lstStyle/>
        <a:p>
          <a:endParaRPr lang="en-US"/>
        </a:p>
      </dgm:t>
    </dgm:pt>
    <dgm:pt modelId="{8DC86087-FA6B-4241-ABA8-A7D342C63A23}" type="sibTrans" cxnId="{D156AA2C-0C42-4D8A-8ABF-360F0A0F07D6}">
      <dgm:prSet/>
      <dgm:spPr/>
      <dgm:t>
        <a:bodyPr/>
        <a:lstStyle/>
        <a:p>
          <a:endParaRPr lang="en-US"/>
        </a:p>
      </dgm:t>
    </dgm:pt>
    <dgm:pt modelId="{B7E6CF97-2554-4FC4-955A-BB0409C16321}">
      <dgm:prSet phldrT="[Text]"/>
      <dgm:spPr>
        <a:xfrm>
          <a:off x="2929017" y="1722119"/>
          <a:ext cx="2752564" cy="2296160"/>
        </a:xfr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Screening</a:t>
          </a:r>
        </a:p>
        <a:p>
          <a:r>
            <a:rPr lang="en-US" dirty="0" smtClean="0">
              <a:solidFill>
                <a:sysClr val="windowText" lastClr="000000"/>
              </a:solidFill>
              <a:latin typeface="Calibri"/>
              <a:ea typeface="+mn-ea"/>
              <a:cs typeface="+mn-cs"/>
            </a:rPr>
            <a:t>Bioactivity</a:t>
          </a:r>
          <a:endParaRPr lang="en-US" dirty="0">
            <a:solidFill>
              <a:sysClr val="windowText" lastClr="000000"/>
            </a:solidFill>
            <a:latin typeface="Calibri"/>
            <a:ea typeface="+mn-ea"/>
            <a:cs typeface="+mn-cs"/>
          </a:endParaRPr>
        </a:p>
      </dgm:t>
    </dgm:pt>
    <dgm:pt modelId="{B994A09C-AF96-440A-BE71-CF712D316404}" type="parTrans" cxnId="{E4047F54-1E4C-45A6-BFE9-BA11BCB8A63A}">
      <dgm:prSet/>
      <dgm:spPr/>
      <dgm:t>
        <a:bodyPr/>
        <a:lstStyle/>
        <a:p>
          <a:endParaRPr lang="en-US"/>
        </a:p>
      </dgm:t>
    </dgm:pt>
    <dgm:pt modelId="{2B594D3C-F4B7-4CF9-BFCD-22C4E9356349}" type="sibTrans" cxnId="{E4047F54-1E4C-45A6-BFE9-BA11BCB8A63A}">
      <dgm:prSet/>
      <dgm:spPr/>
      <dgm:t>
        <a:bodyPr/>
        <a:lstStyle/>
        <a:p>
          <a:endParaRPr lang="en-US"/>
        </a:p>
      </dgm:t>
    </dgm:pt>
    <dgm:pt modelId="{F78B082A-D2B1-4848-B371-567CC31D4FB0}">
      <dgm:prSet phldrT="[Text]"/>
      <dgm:spPr>
        <a:xfrm>
          <a:off x="5857746" y="1722119"/>
          <a:ext cx="2752564" cy="2296160"/>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Testing</a:t>
          </a:r>
        </a:p>
        <a:p>
          <a:r>
            <a:rPr lang="en-US" dirty="0" smtClean="0">
              <a:solidFill>
                <a:sysClr val="windowText" lastClr="000000"/>
              </a:solidFill>
              <a:latin typeface="Calibri"/>
              <a:ea typeface="+mn-ea"/>
              <a:cs typeface="+mn-cs"/>
            </a:rPr>
            <a:t>Dose-Response/Adversity</a:t>
          </a:r>
          <a:endParaRPr lang="en-US" dirty="0">
            <a:solidFill>
              <a:sysClr val="windowText" lastClr="000000"/>
            </a:solidFill>
            <a:latin typeface="Calibri"/>
            <a:ea typeface="+mn-ea"/>
            <a:cs typeface="+mn-cs"/>
          </a:endParaRPr>
        </a:p>
      </dgm:t>
    </dgm:pt>
    <dgm:pt modelId="{B1EE0A12-2AA1-4BB6-A29B-A81225C93B13}" type="parTrans" cxnId="{DB24DAE9-595C-436F-AA00-7FC4C1C6B059}">
      <dgm:prSet/>
      <dgm:spPr/>
      <dgm:t>
        <a:bodyPr/>
        <a:lstStyle/>
        <a:p>
          <a:endParaRPr lang="en-US"/>
        </a:p>
      </dgm:t>
    </dgm:pt>
    <dgm:pt modelId="{77924B2D-32F9-4AAD-A382-5F3AA90BC315}" type="sibTrans" cxnId="{DB24DAE9-595C-436F-AA00-7FC4C1C6B059}">
      <dgm:prSet/>
      <dgm:spPr/>
      <dgm:t>
        <a:bodyPr/>
        <a:lstStyle/>
        <a:p>
          <a:endParaRPr lang="en-US"/>
        </a:p>
      </dgm:t>
    </dgm:pt>
    <dgm:pt modelId="{0290CEA3-ADDE-42A0-95C5-3104F426FC5D}" type="pres">
      <dgm:prSet presAssocID="{21DEA291-4889-4132-8B7A-052B1B7B31A2}" presName="CompostProcess" presStyleCnt="0">
        <dgm:presLayoutVars>
          <dgm:dir/>
          <dgm:resizeHandles val="exact"/>
        </dgm:presLayoutVars>
      </dgm:prSet>
      <dgm:spPr/>
    </dgm:pt>
    <dgm:pt modelId="{E270A019-39EB-490B-883F-8DC90367373A}" type="pres">
      <dgm:prSet presAssocID="{21DEA291-4889-4132-8B7A-052B1B7B31A2}" presName="arrow" presStyleLbl="bgShp" presStyleIdx="0" presStyleCnt="1" custScaleX="117647"/>
      <dgm:spPr>
        <a:xfrm>
          <a:off x="645794" y="0"/>
          <a:ext cx="7319010" cy="5740400"/>
        </a:xfrm>
        <a:prstGeom prst="rightArrow">
          <a:avLst/>
        </a:prstGeom>
        <a:solidFill>
          <a:srgbClr val="4BACC6">
            <a:tint val="40000"/>
            <a:hueOff val="0"/>
            <a:satOff val="0"/>
            <a:lumOff val="0"/>
            <a:alphaOff val="0"/>
          </a:srgbClr>
        </a:solidFill>
        <a:ln>
          <a:noFill/>
        </a:ln>
        <a:effectLst/>
      </dgm:spPr>
    </dgm:pt>
    <dgm:pt modelId="{CDC4C246-7491-4A12-B76F-9EF1526C3938}" type="pres">
      <dgm:prSet presAssocID="{21DEA291-4889-4132-8B7A-052B1B7B31A2}" presName="linearProcess" presStyleCnt="0"/>
      <dgm:spPr/>
    </dgm:pt>
    <dgm:pt modelId="{EFD8F5C4-9162-4FDA-9D97-73E71E126F7C}" type="pres">
      <dgm:prSet presAssocID="{7E6EF319-C8A3-4E9A-9B62-123A04A6B586}" presName="textNode" presStyleLbl="node1" presStyleIdx="0" presStyleCnt="3">
        <dgm:presLayoutVars>
          <dgm:bulletEnabled val="1"/>
        </dgm:presLayoutVars>
      </dgm:prSet>
      <dgm:spPr>
        <a:prstGeom prst="roundRect">
          <a:avLst/>
        </a:prstGeom>
      </dgm:spPr>
      <dgm:t>
        <a:bodyPr/>
        <a:lstStyle/>
        <a:p>
          <a:endParaRPr lang="en-US"/>
        </a:p>
      </dgm:t>
    </dgm:pt>
    <dgm:pt modelId="{DD739E2E-18AB-4CAA-8B50-DF4BC01E969D}" type="pres">
      <dgm:prSet presAssocID="{8DC86087-FA6B-4241-ABA8-A7D342C63A23}" presName="sibTrans" presStyleCnt="0"/>
      <dgm:spPr/>
    </dgm:pt>
    <dgm:pt modelId="{4D523635-BE5B-4880-99DD-B26A18DD8101}" type="pres">
      <dgm:prSet presAssocID="{B7E6CF97-2554-4FC4-955A-BB0409C16321}" presName="textNode" presStyleLbl="node1" presStyleIdx="1" presStyleCnt="3">
        <dgm:presLayoutVars>
          <dgm:bulletEnabled val="1"/>
        </dgm:presLayoutVars>
      </dgm:prSet>
      <dgm:spPr>
        <a:prstGeom prst="roundRect">
          <a:avLst/>
        </a:prstGeom>
      </dgm:spPr>
      <dgm:t>
        <a:bodyPr/>
        <a:lstStyle/>
        <a:p>
          <a:endParaRPr lang="en-US"/>
        </a:p>
      </dgm:t>
    </dgm:pt>
    <dgm:pt modelId="{49831F6F-B8F6-45FB-9904-C27159636B35}" type="pres">
      <dgm:prSet presAssocID="{2B594D3C-F4B7-4CF9-BFCD-22C4E9356349}" presName="sibTrans" presStyleCnt="0"/>
      <dgm:spPr/>
    </dgm:pt>
    <dgm:pt modelId="{231CE413-7E63-4653-BC26-F929E895B364}" type="pres">
      <dgm:prSet presAssocID="{F78B082A-D2B1-4848-B371-567CC31D4FB0}" presName="textNode" presStyleLbl="node1" presStyleIdx="2" presStyleCnt="3">
        <dgm:presLayoutVars>
          <dgm:bulletEnabled val="1"/>
        </dgm:presLayoutVars>
      </dgm:prSet>
      <dgm:spPr>
        <a:prstGeom prst="roundRect">
          <a:avLst/>
        </a:prstGeom>
      </dgm:spPr>
      <dgm:t>
        <a:bodyPr/>
        <a:lstStyle/>
        <a:p>
          <a:endParaRPr lang="en-US"/>
        </a:p>
      </dgm:t>
    </dgm:pt>
  </dgm:ptLst>
  <dgm:cxnLst>
    <dgm:cxn modelId="{D156AA2C-0C42-4D8A-8ABF-360F0A0F07D6}" srcId="{21DEA291-4889-4132-8B7A-052B1B7B31A2}" destId="{7E6EF319-C8A3-4E9A-9B62-123A04A6B586}" srcOrd="0" destOrd="0" parTransId="{E2A041F7-C8B6-41D9-8411-BD20414ECD25}" sibTransId="{8DC86087-FA6B-4241-ABA8-A7D342C63A23}"/>
    <dgm:cxn modelId="{E4047F54-1E4C-45A6-BFE9-BA11BCB8A63A}" srcId="{21DEA291-4889-4132-8B7A-052B1B7B31A2}" destId="{B7E6CF97-2554-4FC4-955A-BB0409C16321}" srcOrd="1" destOrd="0" parTransId="{B994A09C-AF96-440A-BE71-CF712D316404}" sibTransId="{2B594D3C-F4B7-4CF9-BFCD-22C4E9356349}"/>
    <dgm:cxn modelId="{DCD7F2DD-517F-4EDE-9CF5-1772622ED4A6}" type="presOf" srcId="{7E6EF319-C8A3-4E9A-9B62-123A04A6B586}" destId="{EFD8F5C4-9162-4FDA-9D97-73E71E126F7C}" srcOrd="0" destOrd="0" presId="urn:microsoft.com/office/officeart/2005/8/layout/hProcess9"/>
    <dgm:cxn modelId="{D52F5E9F-4288-41A8-9C24-11AF6618BD92}" type="presOf" srcId="{21DEA291-4889-4132-8B7A-052B1B7B31A2}" destId="{0290CEA3-ADDE-42A0-95C5-3104F426FC5D}" srcOrd="0" destOrd="0" presId="urn:microsoft.com/office/officeart/2005/8/layout/hProcess9"/>
    <dgm:cxn modelId="{5F7F0C86-5441-4E6A-BB5D-59FC878E26B6}" type="presOf" srcId="{B7E6CF97-2554-4FC4-955A-BB0409C16321}" destId="{4D523635-BE5B-4880-99DD-B26A18DD8101}" srcOrd="0" destOrd="0" presId="urn:microsoft.com/office/officeart/2005/8/layout/hProcess9"/>
    <dgm:cxn modelId="{DB24DAE9-595C-436F-AA00-7FC4C1C6B059}" srcId="{21DEA291-4889-4132-8B7A-052B1B7B31A2}" destId="{F78B082A-D2B1-4848-B371-567CC31D4FB0}" srcOrd="2" destOrd="0" parTransId="{B1EE0A12-2AA1-4BB6-A29B-A81225C93B13}" sibTransId="{77924B2D-32F9-4AAD-A382-5F3AA90BC315}"/>
    <dgm:cxn modelId="{BF552B6D-5E4A-42FA-95A6-0799AC82B5CA}" type="presOf" srcId="{F78B082A-D2B1-4848-B371-567CC31D4FB0}" destId="{231CE413-7E63-4653-BC26-F929E895B364}" srcOrd="0" destOrd="0" presId="urn:microsoft.com/office/officeart/2005/8/layout/hProcess9"/>
    <dgm:cxn modelId="{01880EBA-888D-46A7-A1A9-8AA2466CBF2E}" type="presParOf" srcId="{0290CEA3-ADDE-42A0-95C5-3104F426FC5D}" destId="{E270A019-39EB-490B-883F-8DC90367373A}" srcOrd="0" destOrd="0" presId="urn:microsoft.com/office/officeart/2005/8/layout/hProcess9"/>
    <dgm:cxn modelId="{5562CD2D-506B-4311-AD65-05E35535FF49}" type="presParOf" srcId="{0290CEA3-ADDE-42A0-95C5-3104F426FC5D}" destId="{CDC4C246-7491-4A12-B76F-9EF1526C3938}" srcOrd="1" destOrd="0" presId="urn:microsoft.com/office/officeart/2005/8/layout/hProcess9"/>
    <dgm:cxn modelId="{633DCDCB-90C4-4845-9AE6-B40AC065AEE2}" type="presParOf" srcId="{CDC4C246-7491-4A12-B76F-9EF1526C3938}" destId="{EFD8F5C4-9162-4FDA-9D97-73E71E126F7C}" srcOrd="0" destOrd="0" presId="urn:microsoft.com/office/officeart/2005/8/layout/hProcess9"/>
    <dgm:cxn modelId="{58EC3F72-1A24-461E-9AB4-16E173C0A3C1}" type="presParOf" srcId="{CDC4C246-7491-4A12-B76F-9EF1526C3938}" destId="{DD739E2E-18AB-4CAA-8B50-DF4BC01E969D}" srcOrd="1" destOrd="0" presId="urn:microsoft.com/office/officeart/2005/8/layout/hProcess9"/>
    <dgm:cxn modelId="{161EEF2E-4FB4-47C4-9213-331A0BC88863}" type="presParOf" srcId="{CDC4C246-7491-4A12-B76F-9EF1526C3938}" destId="{4D523635-BE5B-4880-99DD-B26A18DD8101}" srcOrd="2" destOrd="0" presId="urn:microsoft.com/office/officeart/2005/8/layout/hProcess9"/>
    <dgm:cxn modelId="{C0D95CDE-D59A-4DB1-B436-0A7FF0BEB760}" type="presParOf" srcId="{CDC4C246-7491-4A12-B76F-9EF1526C3938}" destId="{49831F6F-B8F6-45FB-9904-C27159636B35}" srcOrd="3" destOrd="0" presId="urn:microsoft.com/office/officeart/2005/8/layout/hProcess9"/>
    <dgm:cxn modelId="{78AF5727-F4CA-4229-81C5-372F6A4ED6DB}" type="presParOf" srcId="{CDC4C246-7491-4A12-B76F-9EF1526C3938}" destId="{231CE413-7E63-4653-BC26-F929E895B364}"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C2E6B-6618-45D9-9799-182448BB5000}"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DFE68637-55F6-4C53-A928-507A9655D831}">
      <dgm:prSet phldrT="[Text]" custT="1"/>
      <dgm:spPr>
        <a:solidFill>
          <a:srgbClr val="7030A0">
            <a:alpha val="23000"/>
          </a:srgbClr>
        </a:solidFill>
        <a:ln>
          <a:solidFill>
            <a:srgbClr val="7030A0"/>
          </a:solidFill>
        </a:ln>
      </dgm:spPr>
      <dgm:t>
        <a:bodyPr/>
        <a:lstStyle/>
        <a:p>
          <a:r>
            <a:rPr lang="en-US" sz="1000" baseline="0" dirty="0" smtClean="0">
              <a:solidFill>
                <a:schemeClr val="tx1"/>
              </a:solidFill>
            </a:rPr>
            <a:t>ER </a:t>
          </a:r>
          <a:r>
            <a:rPr lang="en-US" sz="1000" baseline="0" dirty="0" err="1" smtClean="0">
              <a:solidFill>
                <a:schemeClr val="tx1"/>
              </a:solidFill>
            </a:rPr>
            <a:t>Agonism</a:t>
          </a:r>
          <a:r>
            <a:rPr lang="en-US" sz="1000" baseline="0" dirty="0" smtClean="0">
              <a:solidFill>
                <a:schemeClr val="tx1"/>
              </a:solidFill>
            </a:rPr>
            <a:t> </a:t>
          </a:r>
          <a:endParaRPr lang="en-US" sz="1000" baseline="0" dirty="0">
            <a:solidFill>
              <a:schemeClr val="tx1"/>
            </a:solidFill>
          </a:endParaRPr>
        </a:p>
      </dgm:t>
    </dgm:pt>
    <dgm:pt modelId="{FFC6B861-913D-4D42-8D96-01B9C53349B2}" type="parTrans" cxnId="{B5B00F87-1184-451A-89D6-C94B7FE081A1}">
      <dgm:prSet/>
      <dgm:spPr/>
      <dgm:t>
        <a:bodyPr/>
        <a:lstStyle/>
        <a:p>
          <a:endParaRPr lang="en-US" sz="1000" baseline="0">
            <a:solidFill>
              <a:schemeClr val="tx1"/>
            </a:solidFill>
          </a:endParaRPr>
        </a:p>
      </dgm:t>
    </dgm:pt>
    <dgm:pt modelId="{84855531-1D66-43DB-A09D-5176F084EF65}" type="sibTrans" cxnId="{B5B00F87-1184-451A-89D6-C94B7FE081A1}">
      <dgm:prSet custT="1"/>
      <dgm:spPr/>
      <dgm:t>
        <a:bodyPr/>
        <a:lstStyle/>
        <a:p>
          <a:endParaRPr lang="en-US" sz="1000" baseline="0">
            <a:solidFill>
              <a:schemeClr val="tx1"/>
            </a:solidFill>
          </a:endParaRPr>
        </a:p>
      </dgm:t>
    </dgm:pt>
    <dgm:pt modelId="{0A2F08B3-B78B-463E-ABAE-FBAEC81FABDF}">
      <dgm:prSet phldrT="[Text]" custT="1"/>
      <dgm:spPr>
        <a:solidFill>
          <a:srgbClr val="0070C0">
            <a:alpha val="29000"/>
          </a:srgbClr>
        </a:solidFill>
        <a:ln>
          <a:solidFill>
            <a:srgbClr val="0070C0"/>
          </a:solidFill>
        </a:ln>
      </dgm:spPr>
      <dgm:t>
        <a:bodyPr/>
        <a:lstStyle/>
        <a:p>
          <a:r>
            <a:rPr lang="en-US" sz="1000" baseline="0" dirty="0" smtClean="0">
              <a:solidFill>
                <a:schemeClr val="tx1"/>
              </a:solidFill>
            </a:rPr>
            <a:t>Increased ER activation</a:t>
          </a:r>
          <a:endParaRPr lang="en-US" sz="1000" baseline="0" dirty="0">
            <a:solidFill>
              <a:schemeClr val="tx1"/>
            </a:solidFill>
          </a:endParaRPr>
        </a:p>
      </dgm:t>
    </dgm:pt>
    <dgm:pt modelId="{399676D8-AC3F-4496-811A-D1E4000673D4}" type="parTrans" cxnId="{08C44504-D80E-49DB-B49B-DCC07596580C}">
      <dgm:prSet/>
      <dgm:spPr/>
      <dgm:t>
        <a:bodyPr/>
        <a:lstStyle/>
        <a:p>
          <a:endParaRPr lang="en-US" sz="1000" baseline="0">
            <a:solidFill>
              <a:schemeClr val="tx1"/>
            </a:solidFill>
          </a:endParaRPr>
        </a:p>
      </dgm:t>
    </dgm:pt>
    <dgm:pt modelId="{E058E09E-5D08-42ED-8E64-CFB849EE1896}" type="sibTrans" cxnId="{08C44504-D80E-49DB-B49B-DCC07596580C}">
      <dgm:prSet custT="1"/>
      <dgm:spPr/>
      <dgm:t>
        <a:bodyPr/>
        <a:lstStyle/>
        <a:p>
          <a:endParaRPr lang="en-US" sz="1000" baseline="0">
            <a:solidFill>
              <a:schemeClr val="tx1"/>
            </a:solidFill>
          </a:endParaRPr>
        </a:p>
      </dgm:t>
    </dgm:pt>
    <dgm:pt modelId="{9950E708-0BF9-47AB-93C7-2AD0D9CDA8B8}">
      <dgm:prSet phldrT="[Text]" custT="1"/>
      <dgm:spPr>
        <a:solidFill>
          <a:srgbClr val="0070C0">
            <a:alpha val="29000"/>
          </a:srgbClr>
        </a:solidFill>
        <a:ln>
          <a:solidFill>
            <a:srgbClr val="0070C0"/>
          </a:solidFill>
        </a:ln>
      </dgm:spPr>
      <dgm:t>
        <a:bodyPr/>
        <a:lstStyle/>
        <a:p>
          <a:pPr>
            <a:spcAft>
              <a:spcPts val="200"/>
            </a:spcAft>
          </a:pPr>
          <a:r>
            <a:rPr lang="en-US" sz="1000" baseline="0" dirty="0" smtClean="0">
              <a:solidFill>
                <a:schemeClr val="tx1"/>
              </a:solidFill>
            </a:rPr>
            <a:t>Increased uterine wt</a:t>
          </a:r>
        </a:p>
        <a:p>
          <a:pPr>
            <a:spcAft>
              <a:spcPts val="200"/>
            </a:spcAft>
          </a:pPr>
          <a:r>
            <a:rPr lang="en-US" sz="1000" baseline="0" dirty="0" smtClean="0">
              <a:solidFill>
                <a:schemeClr val="tx1"/>
              </a:solidFill>
            </a:rPr>
            <a:t>Increased ovarian wt</a:t>
          </a:r>
        </a:p>
        <a:p>
          <a:pPr>
            <a:spcAft>
              <a:spcPts val="200"/>
            </a:spcAft>
          </a:pPr>
          <a:r>
            <a:rPr lang="en-US" sz="1000" baseline="0" dirty="0" smtClean="0">
              <a:solidFill>
                <a:schemeClr val="tx1"/>
              </a:solidFill>
            </a:rPr>
            <a:t>Altered </a:t>
          </a:r>
          <a:r>
            <a:rPr lang="en-US" sz="1000" baseline="0" dirty="0" err="1" smtClean="0">
              <a:solidFill>
                <a:schemeClr val="tx1"/>
              </a:solidFill>
            </a:rPr>
            <a:t>gonadal</a:t>
          </a:r>
          <a:r>
            <a:rPr lang="en-US" sz="1000" baseline="0" dirty="0" smtClean="0">
              <a:solidFill>
                <a:schemeClr val="tx1"/>
              </a:solidFill>
            </a:rPr>
            <a:t> histopathology</a:t>
          </a:r>
          <a:endParaRPr lang="en-US" sz="1000" baseline="0" dirty="0">
            <a:solidFill>
              <a:schemeClr val="tx1"/>
            </a:solidFill>
          </a:endParaRPr>
        </a:p>
      </dgm:t>
    </dgm:pt>
    <dgm:pt modelId="{76FC826B-E964-44D6-8C3F-B19D90F49203}" type="parTrans" cxnId="{FE02449E-5FEE-4D56-B0AE-43F0B2172360}">
      <dgm:prSet/>
      <dgm:spPr/>
      <dgm:t>
        <a:bodyPr/>
        <a:lstStyle/>
        <a:p>
          <a:endParaRPr lang="en-US" sz="1000" baseline="0">
            <a:solidFill>
              <a:schemeClr val="tx1"/>
            </a:solidFill>
          </a:endParaRPr>
        </a:p>
      </dgm:t>
    </dgm:pt>
    <dgm:pt modelId="{006ECC5D-F3EA-41B9-A310-D95F911D0877}" type="sibTrans" cxnId="{FE02449E-5FEE-4D56-B0AE-43F0B2172360}">
      <dgm:prSet custT="1"/>
      <dgm:spPr/>
      <dgm:t>
        <a:bodyPr/>
        <a:lstStyle/>
        <a:p>
          <a:endParaRPr lang="en-US" sz="1000" baseline="0">
            <a:solidFill>
              <a:schemeClr val="tx1"/>
            </a:solidFill>
          </a:endParaRPr>
        </a:p>
      </dgm:t>
    </dgm:pt>
    <dgm:pt modelId="{F9CEDD6E-A636-44D9-80DB-6760225A1AF0}">
      <dgm:prSet phldrT="[Text]" custT="1"/>
      <dgm:spPr>
        <a:solidFill>
          <a:srgbClr val="0070C0">
            <a:alpha val="29000"/>
          </a:srgbClr>
        </a:solidFill>
        <a:ln>
          <a:solidFill>
            <a:srgbClr val="0070C0"/>
          </a:solidFill>
        </a:ln>
      </dgm:spPr>
      <dgm:t>
        <a:bodyPr/>
        <a:lstStyle/>
        <a:p>
          <a:r>
            <a:rPr lang="en-US" sz="1000" baseline="0" dirty="0" smtClean="0">
              <a:solidFill>
                <a:schemeClr val="tx1"/>
              </a:solidFill>
            </a:rPr>
            <a:t>Decreased age/wt VO</a:t>
          </a:r>
          <a:endParaRPr lang="en-US" sz="1000" baseline="0" dirty="0">
            <a:solidFill>
              <a:schemeClr val="tx1"/>
            </a:solidFill>
          </a:endParaRPr>
        </a:p>
      </dgm:t>
    </dgm:pt>
    <dgm:pt modelId="{240CBFDE-1F84-4190-81BF-547719504EEB}" type="parTrans" cxnId="{14EA17D3-5136-4FF3-B3C7-87D0D8343620}">
      <dgm:prSet/>
      <dgm:spPr/>
      <dgm:t>
        <a:bodyPr/>
        <a:lstStyle/>
        <a:p>
          <a:endParaRPr lang="en-US" sz="1000"/>
        </a:p>
      </dgm:t>
    </dgm:pt>
    <dgm:pt modelId="{11E18671-E7E2-4FE5-BC49-F2E84E62DE4D}" type="sibTrans" cxnId="{14EA17D3-5136-4FF3-B3C7-87D0D8343620}">
      <dgm:prSet custT="1"/>
      <dgm:spPr/>
      <dgm:t>
        <a:bodyPr/>
        <a:lstStyle/>
        <a:p>
          <a:endParaRPr lang="en-US" sz="1000"/>
        </a:p>
      </dgm:t>
    </dgm:pt>
    <dgm:pt modelId="{A13A7DC1-C993-4CE7-AA7D-674CF530CB69}">
      <dgm:prSet phldrT="[Text]" custT="1"/>
      <dgm:spPr>
        <a:solidFill>
          <a:schemeClr val="accent3">
            <a:alpha val="36000"/>
          </a:schemeClr>
        </a:solidFill>
        <a:ln>
          <a:solidFill>
            <a:schemeClr val="accent3"/>
          </a:solidFill>
        </a:ln>
      </dgm:spPr>
      <dgm:t>
        <a:bodyPr/>
        <a:lstStyle/>
        <a:p>
          <a:r>
            <a:rPr lang="en-US" sz="1000" baseline="0" dirty="0" smtClean="0">
              <a:solidFill>
                <a:schemeClr val="tx1"/>
              </a:solidFill>
            </a:rPr>
            <a:t>Altered Development</a:t>
          </a:r>
          <a:endParaRPr lang="en-US" sz="1000" baseline="0" dirty="0">
            <a:solidFill>
              <a:schemeClr val="tx1"/>
            </a:solidFill>
          </a:endParaRPr>
        </a:p>
      </dgm:t>
    </dgm:pt>
    <dgm:pt modelId="{47EAD699-D3BA-429F-AAEF-C2A1476B9789}" type="parTrans" cxnId="{FFB0CEC6-71C5-4797-B81B-7C81E5F95A3E}">
      <dgm:prSet/>
      <dgm:spPr/>
      <dgm:t>
        <a:bodyPr/>
        <a:lstStyle/>
        <a:p>
          <a:endParaRPr lang="en-US" sz="1000"/>
        </a:p>
      </dgm:t>
    </dgm:pt>
    <dgm:pt modelId="{E71CCBCE-34FD-40DF-9580-1CAD9C61878E}" type="sibTrans" cxnId="{FFB0CEC6-71C5-4797-B81B-7C81E5F95A3E}">
      <dgm:prSet/>
      <dgm:spPr/>
      <dgm:t>
        <a:bodyPr/>
        <a:lstStyle/>
        <a:p>
          <a:endParaRPr lang="en-US" sz="1000"/>
        </a:p>
      </dgm:t>
    </dgm:pt>
    <dgm:pt modelId="{78507AFF-A88A-4D4C-B7FC-5359BB93EBF5}">
      <dgm:prSet phldrT="[Text]" custT="1"/>
      <dgm:spPr>
        <a:solidFill>
          <a:srgbClr val="0070C0">
            <a:alpha val="36000"/>
          </a:srgbClr>
        </a:solidFill>
        <a:ln>
          <a:solidFill>
            <a:srgbClr val="0070C0"/>
          </a:solidFill>
        </a:ln>
      </dgm:spPr>
      <dgm:t>
        <a:bodyPr/>
        <a:lstStyle/>
        <a:p>
          <a:r>
            <a:rPr lang="en-US" sz="1000" baseline="0" dirty="0" smtClean="0">
              <a:solidFill>
                <a:schemeClr val="tx1"/>
              </a:solidFill>
            </a:rPr>
            <a:t>Altered Estrous </a:t>
          </a:r>
          <a:r>
            <a:rPr lang="en-US" sz="1000" baseline="0" dirty="0" err="1" smtClean="0">
              <a:solidFill>
                <a:schemeClr val="tx1"/>
              </a:solidFill>
            </a:rPr>
            <a:t>cyclicity</a:t>
          </a:r>
          <a:endParaRPr lang="en-US" sz="1000" baseline="0" dirty="0">
            <a:solidFill>
              <a:schemeClr val="tx1"/>
            </a:solidFill>
          </a:endParaRPr>
        </a:p>
      </dgm:t>
    </dgm:pt>
    <dgm:pt modelId="{D5140820-D434-4A55-9946-5DE2F40EBE52}" type="parTrans" cxnId="{FA5126A7-7073-450A-B33D-3A576DA79715}">
      <dgm:prSet/>
      <dgm:spPr/>
      <dgm:t>
        <a:bodyPr/>
        <a:lstStyle/>
        <a:p>
          <a:endParaRPr lang="en-US" sz="1000"/>
        </a:p>
      </dgm:t>
    </dgm:pt>
    <dgm:pt modelId="{51E77B09-29F4-46CF-9388-08649A44D78E}" type="sibTrans" cxnId="{FA5126A7-7073-450A-B33D-3A576DA79715}">
      <dgm:prSet custT="1"/>
      <dgm:spPr/>
      <dgm:t>
        <a:bodyPr/>
        <a:lstStyle/>
        <a:p>
          <a:endParaRPr lang="en-US" sz="1000"/>
        </a:p>
      </dgm:t>
    </dgm:pt>
    <dgm:pt modelId="{8FA92923-C10F-4480-A81E-CAE77AEA9D13}" type="pres">
      <dgm:prSet presAssocID="{825C2E6B-6618-45D9-9799-182448BB5000}" presName="Name0" presStyleCnt="0">
        <dgm:presLayoutVars>
          <dgm:dir/>
          <dgm:resizeHandles val="exact"/>
        </dgm:presLayoutVars>
      </dgm:prSet>
      <dgm:spPr/>
      <dgm:t>
        <a:bodyPr/>
        <a:lstStyle/>
        <a:p>
          <a:endParaRPr lang="en-US"/>
        </a:p>
      </dgm:t>
    </dgm:pt>
    <dgm:pt modelId="{B7265B69-7841-4E6E-BB52-251F5581C46D}" type="pres">
      <dgm:prSet presAssocID="{DFE68637-55F6-4C53-A928-507A9655D831}" presName="node" presStyleLbl="node1" presStyleIdx="0" presStyleCnt="6">
        <dgm:presLayoutVars>
          <dgm:bulletEnabled val="1"/>
        </dgm:presLayoutVars>
      </dgm:prSet>
      <dgm:spPr/>
      <dgm:t>
        <a:bodyPr/>
        <a:lstStyle/>
        <a:p>
          <a:endParaRPr lang="en-US"/>
        </a:p>
      </dgm:t>
    </dgm:pt>
    <dgm:pt modelId="{667D6C0B-5371-4E06-9DB2-8E72EE7A02B2}" type="pres">
      <dgm:prSet presAssocID="{84855531-1D66-43DB-A09D-5176F084EF65}" presName="sibTrans" presStyleLbl="sibTrans1D1" presStyleIdx="0" presStyleCnt="5"/>
      <dgm:spPr/>
      <dgm:t>
        <a:bodyPr/>
        <a:lstStyle/>
        <a:p>
          <a:endParaRPr lang="en-US"/>
        </a:p>
      </dgm:t>
    </dgm:pt>
    <dgm:pt modelId="{EFDFC79D-6F0A-420E-8331-F4FF95C8C2D7}" type="pres">
      <dgm:prSet presAssocID="{84855531-1D66-43DB-A09D-5176F084EF65}" presName="connectorText" presStyleLbl="sibTrans1D1" presStyleIdx="0" presStyleCnt="5"/>
      <dgm:spPr/>
      <dgm:t>
        <a:bodyPr/>
        <a:lstStyle/>
        <a:p>
          <a:endParaRPr lang="en-US"/>
        </a:p>
      </dgm:t>
    </dgm:pt>
    <dgm:pt modelId="{2F1E32AE-A013-49F7-A315-B1CA5FFCDD1F}" type="pres">
      <dgm:prSet presAssocID="{0A2F08B3-B78B-463E-ABAE-FBAEC81FABDF}" presName="node" presStyleLbl="node1" presStyleIdx="1" presStyleCnt="6" custLinFactNeighborX="749" custLinFactNeighborY="0">
        <dgm:presLayoutVars>
          <dgm:bulletEnabled val="1"/>
        </dgm:presLayoutVars>
      </dgm:prSet>
      <dgm:spPr/>
      <dgm:t>
        <a:bodyPr/>
        <a:lstStyle/>
        <a:p>
          <a:endParaRPr lang="en-US"/>
        </a:p>
      </dgm:t>
    </dgm:pt>
    <dgm:pt modelId="{111F9636-676C-4911-9B31-B1C14F341A9A}" type="pres">
      <dgm:prSet presAssocID="{E058E09E-5D08-42ED-8E64-CFB849EE1896}" presName="sibTrans" presStyleLbl="sibTrans1D1" presStyleIdx="1" presStyleCnt="5"/>
      <dgm:spPr/>
      <dgm:t>
        <a:bodyPr/>
        <a:lstStyle/>
        <a:p>
          <a:endParaRPr lang="en-US"/>
        </a:p>
      </dgm:t>
    </dgm:pt>
    <dgm:pt modelId="{7FD41EBF-37A6-4D42-946C-22A0DE572A3A}" type="pres">
      <dgm:prSet presAssocID="{E058E09E-5D08-42ED-8E64-CFB849EE1896}" presName="connectorText" presStyleLbl="sibTrans1D1" presStyleIdx="1" presStyleCnt="5"/>
      <dgm:spPr/>
      <dgm:t>
        <a:bodyPr/>
        <a:lstStyle/>
        <a:p>
          <a:endParaRPr lang="en-US"/>
        </a:p>
      </dgm:t>
    </dgm:pt>
    <dgm:pt modelId="{375B3675-36B2-43EE-843E-45576B8E5676}" type="pres">
      <dgm:prSet presAssocID="{9950E708-0BF9-47AB-93C7-2AD0D9CDA8B8}" presName="node" presStyleLbl="node1" presStyleIdx="2" presStyleCnt="6" custScaleX="156498">
        <dgm:presLayoutVars>
          <dgm:bulletEnabled val="1"/>
        </dgm:presLayoutVars>
      </dgm:prSet>
      <dgm:spPr/>
      <dgm:t>
        <a:bodyPr/>
        <a:lstStyle/>
        <a:p>
          <a:endParaRPr lang="en-US"/>
        </a:p>
      </dgm:t>
    </dgm:pt>
    <dgm:pt modelId="{CAA81D0B-CE38-47DB-9262-B99BF17E6FFF}" type="pres">
      <dgm:prSet presAssocID="{006ECC5D-F3EA-41B9-A310-D95F911D0877}" presName="sibTrans" presStyleLbl="sibTrans1D1" presStyleIdx="2" presStyleCnt="5"/>
      <dgm:spPr/>
      <dgm:t>
        <a:bodyPr/>
        <a:lstStyle/>
        <a:p>
          <a:endParaRPr lang="en-US"/>
        </a:p>
      </dgm:t>
    </dgm:pt>
    <dgm:pt modelId="{9039F26F-3CD0-4BF2-BF6F-2828A03D76DF}" type="pres">
      <dgm:prSet presAssocID="{006ECC5D-F3EA-41B9-A310-D95F911D0877}" presName="connectorText" presStyleLbl="sibTrans1D1" presStyleIdx="2" presStyleCnt="5"/>
      <dgm:spPr/>
      <dgm:t>
        <a:bodyPr/>
        <a:lstStyle/>
        <a:p>
          <a:endParaRPr lang="en-US"/>
        </a:p>
      </dgm:t>
    </dgm:pt>
    <dgm:pt modelId="{88B0CD19-6CF1-438C-898B-30A366C912F7}" type="pres">
      <dgm:prSet presAssocID="{78507AFF-A88A-4D4C-B7FC-5359BB93EBF5}" presName="node" presStyleLbl="node1" presStyleIdx="3" presStyleCnt="6">
        <dgm:presLayoutVars>
          <dgm:bulletEnabled val="1"/>
        </dgm:presLayoutVars>
      </dgm:prSet>
      <dgm:spPr/>
      <dgm:t>
        <a:bodyPr/>
        <a:lstStyle/>
        <a:p>
          <a:endParaRPr lang="en-US"/>
        </a:p>
      </dgm:t>
    </dgm:pt>
    <dgm:pt modelId="{D388683F-D0DB-4CDC-BB18-4132501E1E96}" type="pres">
      <dgm:prSet presAssocID="{51E77B09-29F4-46CF-9388-08649A44D78E}" presName="sibTrans" presStyleLbl="sibTrans1D1" presStyleIdx="3" presStyleCnt="5"/>
      <dgm:spPr/>
      <dgm:t>
        <a:bodyPr/>
        <a:lstStyle/>
        <a:p>
          <a:endParaRPr lang="en-US"/>
        </a:p>
      </dgm:t>
    </dgm:pt>
    <dgm:pt modelId="{C42A663A-5747-45B8-A1DD-AEB8DB2A5EAF}" type="pres">
      <dgm:prSet presAssocID="{51E77B09-29F4-46CF-9388-08649A44D78E}" presName="connectorText" presStyleLbl="sibTrans1D1" presStyleIdx="3" presStyleCnt="5"/>
      <dgm:spPr/>
      <dgm:t>
        <a:bodyPr/>
        <a:lstStyle/>
        <a:p>
          <a:endParaRPr lang="en-US"/>
        </a:p>
      </dgm:t>
    </dgm:pt>
    <dgm:pt modelId="{66108911-B432-4E8F-B2F3-3202A9895A0C}" type="pres">
      <dgm:prSet presAssocID="{F9CEDD6E-A636-44D9-80DB-6760225A1AF0}" presName="node" presStyleLbl="node1" presStyleIdx="4" presStyleCnt="6">
        <dgm:presLayoutVars>
          <dgm:bulletEnabled val="1"/>
        </dgm:presLayoutVars>
      </dgm:prSet>
      <dgm:spPr/>
      <dgm:t>
        <a:bodyPr/>
        <a:lstStyle/>
        <a:p>
          <a:endParaRPr lang="en-US"/>
        </a:p>
      </dgm:t>
    </dgm:pt>
    <dgm:pt modelId="{60F2EC96-201E-4E01-A7DA-FEC348841186}" type="pres">
      <dgm:prSet presAssocID="{11E18671-E7E2-4FE5-BC49-F2E84E62DE4D}" presName="sibTrans" presStyleLbl="sibTrans1D1" presStyleIdx="4" presStyleCnt="5"/>
      <dgm:spPr/>
      <dgm:t>
        <a:bodyPr/>
        <a:lstStyle/>
        <a:p>
          <a:endParaRPr lang="en-US"/>
        </a:p>
      </dgm:t>
    </dgm:pt>
    <dgm:pt modelId="{B4E6875F-FCD4-406A-8DF7-11BFDFBC32C0}" type="pres">
      <dgm:prSet presAssocID="{11E18671-E7E2-4FE5-BC49-F2E84E62DE4D}" presName="connectorText" presStyleLbl="sibTrans1D1" presStyleIdx="4" presStyleCnt="5"/>
      <dgm:spPr/>
      <dgm:t>
        <a:bodyPr/>
        <a:lstStyle/>
        <a:p>
          <a:endParaRPr lang="en-US"/>
        </a:p>
      </dgm:t>
    </dgm:pt>
    <dgm:pt modelId="{BABA637D-91E8-4C2C-A473-C36FA35BD007}" type="pres">
      <dgm:prSet presAssocID="{A13A7DC1-C993-4CE7-AA7D-674CF530CB69}" presName="node" presStyleLbl="node1" presStyleIdx="5" presStyleCnt="6">
        <dgm:presLayoutVars>
          <dgm:bulletEnabled val="1"/>
        </dgm:presLayoutVars>
      </dgm:prSet>
      <dgm:spPr/>
      <dgm:t>
        <a:bodyPr/>
        <a:lstStyle/>
        <a:p>
          <a:endParaRPr lang="en-US"/>
        </a:p>
      </dgm:t>
    </dgm:pt>
  </dgm:ptLst>
  <dgm:cxnLst>
    <dgm:cxn modelId="{72DA8659-73E2-4C2D-B3F7-A6F28784098F}" type="presOf" srcId="{F9CEDD6E-A636-44D9-80DB-6760225A1AF0}" destId="{66108911-B432-4E8F-B2F3-3202A9895A0C}" srcOrd="0" destOrd="0" presId="urn:microsoft.com/office/officeart/2005/8/layout/bProcess3"/>
    <dgm:cxn modelId="{CC27267F-8EAD-4AE6-85D1-ADB2FFEBB9E9}" type="presOf" srcId="{E058E09E-5D08-42ED-8E64-CFB849EE1896}" destId="{7FD41EBF-37A6-4D42-946C-22A0DE572A3A}" srcOrd="1" destOrd="0" presId="urn:microsoft.com/office/officeart/2005/8/layout/bProcess3"/>
    <dgm:cxn modelId="{FD08338C-A0E7-4AC6-B025-79A68FC4BBE2}" type="presOf" srcId="{84855531-1D66-43DB-A09D-5176F084EF65}" destId="{667D6C0B-5371-4E06-9DB2-8E72EE7A02B2}" srcOrd="0" destOrd="0" presId="urn:microsoft.com/office/officeart/2005/8/layout/bProcess3"/>
    <dgm:cxn modelId="{08C44504-D80E-49DB-B49B-DCC07596580C}" srcId="{825C2E6B-6618-45D9-9799-182448BB5000}" destId="{0A2F08B3-B78B-463E-ABAE-FBAEC81FABDF}" srcOrd="1" destOrd="0" parTransId="{399676D8-AC3F-4496-811A-D1E4000673D4}" sibTransId="{E058E09E-5D08-42ED-8E64-CFB849EE1896}"/>
    <dgm:cxn modelId="{E4B07F28-8F58-4A06-955C-7F863753BF98}" type="presOf" srcId="{11E18671-E7E2-4FE5-BC49-F2E84E62DE4D}" destId="{60F2EC96-201E-4E01-A7DA-FEC348841186}" srcOrd="0" destOrd="0" presId="urn:microsoft.com/office/officeart/2005/8/layout/bProcess3"/>
    <dgm:cxn modelId="{8309EDDB-0F7F-49A8-9CED-1475FBAE80C7}" type="presOf" srcId="{A13A7DC1-C993-4CE7-AA7D-674CF530CB69}" destId="{BABA637D-91E8-4C2C-A473-C36FA35BD007}" srcOrd="0" destOrd="0" presId="urn:microsoft.com/office/officeart/2005/8/layout/bProcess3"/>
    <dgm:cxn modelId="{43744E82-BE16-4549-AE97-382DCD6D93C4}" type="presOf" srcId="{11E18671-E7E2-4FE5-BC49-F2E84E62DE4D}" destId="{B4E6875F-FCD4-406A-8DF7-11BFDFBC32C0}" srcOrd="1" destOrd="0" presId="urn:microsoft.com/office/officeart/2005/8/layout/bProcess3"/>
    <dgm:cxn modelId="{14EA17D3-5136-4FF3-B3C7-87D0D8343620}" srcId="{825C2E6B-6618-45D9-9799-182448BB5000}" destId="{F9CEDD6E-A636-44D9-80DB-6760225A1AF0}" srcOrd="4" destOrd="0" parTransId="{240CBFDE-1F84-4190-81BF-547719504EEB}" sibTransId="{11E18671-E7E2-4FE5-BC49-F2E84E62DE4D}"/>
    <dgm:cxn modelId="{4962F57F-BDEF-4766-ACCF-FF96E550C954}" type="presOf" srcId="{78507AFF-A88A-4D4C-B7FC-5359BB93EBF5}" destId="{88B0CD19-6CF1-438C-898B-30A366C912F7}" srcOrd="0" destOrd="0" presId="urn:microsoft.com/office/officeart/2005/8/layout/bProcess3"/>
    <dgm:cxn modelId="{038C5715-C540-4227-974D-9DE2975F35DC}" type="presOf" srcId="{51E77B09-29F4-46CF-9388-08649A44D78E}" destId="{C42A663A-5747-45B8-A1DD-AEB8DB2A5EAF}" srcOrd="1" destOrd="0" presId="urn:microsoft.com/office/officeart/2005/8/layout/bProcess3"/>
    <dgm:cxn modelId="{A0E9A497-7864-41CF-B14B-FC1F73AE98BF}" type="presOf" srcId="{9950E708-0BF9-47AB-93C7-2AD0D9CDA8B8}" destId="{375B3675-36B2-43EE-843E-45576B8E5676}" srcOrd="0" destOrd="0" presId="urn:microsoft.com/office/officeart/2005/8/layout/bProcess3"/>
    <dgm:cxn modelId="{FE02449E-5FEE-4D56-B0AE-43F0B2172360}" srcId="{825C2E6B-6618-45D9-9799-182448BB5000}" destId="{9950E708-0BF9-47AB-93C7-2AD0D9CDA8B8}" srcOrd="2" destOrd="0" parTransId="{76FC826B-E964-44D6-8C3F-B19D90F49203}" sibTransId="{006ECC5D-F3EA-41B9-A310-D95F911D0877}"/>
    <dgm:cxn modelId="{FA5126A7-7073-450A-B33D-3A576DA79715}" srcId="{825C2E6B-6618-45D9-9799-182448BB5000}" destId="{78507AFF-A88A-4D4C-B7FC-5359BB93EBF5}" srcOrd="3" destOrd="0" parTransId="{D5140820-D434-4A55-9946-5DE2F40EBE52}" sibTransId="{51E77B09-29F4-46CF-9388-08649A44D78E}"/>
    <dgm:cxn modelId="{AB7A84F6-70C0-407A-94CF-F6CC94CD5028}" type="presOf" srcId="{84855531-1D66-43DB-A09D-5176F084EF65}" destId="{EFDFC79D-6F0A-420E-8331-F4FF95C8C2D7}" srcOrd="1" destOrd="0" presId="urn:microsoft.com/office/officeart/2005/8/layout/bProcess3"/>
    <dgm:cxn modelId="{5A1B0FCD-F6D6-407D-B172-DC7D2F63130D}" type="presOf" srcId="{DFE68637-55F6-4C53-A928-507A9655D831}" destId="{B7265B69-7841-4E6E-BB52-251F5581C46D}" srcOrd="0" destOrd="0" presId="urn:microsoft.com/office/officeart/2005/8/layout/bProcess3"/>
    <dgm:cxn modelId="{2BDBBF31-AAE1-456B-9028-5BACA0D7F336}" type="presOf" srcId="{825C2E6B-6618-45D9-9799-182448BB5000}" destId="{8FA92923-C10F-4480-A81E-CAE77AEA9D13}" srcOrd="0" destOrd="0" presId="urn:microsoft.com/office/officeart/2005/8/layout/bProcess3"/>
    <dgm:cxn modelId="{7F36C2AE-8779-4A03-A0F8-52E6143A114E}" type="presOf" srcId="{E058E09E-5D08-42ED-8E64-CFB849EE1896}" destId="{111F9636-676C-4911-9B31-B1C14F341A9A}" srcOrd="0" destOrd="0" presId="urn:microsoft.com/office/officeart/2005/8/layout/bProcess3"/>
    <dgm:cxn modelId="{B5B00F87-1184-451A-89D6-C94B7FE081A1}" srcId="{825C2E6B-6618-45D9-9799-182448BB5000}" destId="{DFE68637-55F6-4C53-A928-507A9655D831}" srcOrd="0" destOrd="0" parTransId="{FFC6B861-913D-4D42-8D96-01B9C53349B2}" sibTransId="{84855531-1D66-43DB-A09D-5176F084EF65}"/>
    <dgm:cxn modelId="{FFB0CEC6-71C5-4797-B81B-7C81E5F95A3E}" srcId="{825C2E6B-6618-45D9-9799-182448BB5000}" destId="{A13A7DC1-C993-4CE7-AA7D-674CF530CB69}" srcOrd="5" destOrd="0" parTransId="{47EAD699-D3BA-429F-AAEF-C2A1476B9789}" sibTransId="{E71CCBCE-34FD-40DF-9580-1CAD9C61878E}"/>
    <dgm:cxn modelId="{EFD2AE51-420F-4590-AA4C-0B1F9F9A8884}" type="presOf" srcId="{006ECC5D-F3EA-41B9-A310-D95F911D0877}" destId="{CAA81D0B-CE38-47DB-9262-B99BF17E6FFF}" srcOrd="0" destOrd="0" presId="urn:microsoft.com/office/officeart/2005/8/layout/bProcess3"/>
    <dgm:cxn modelId="{77BFFD4E-A8D6-4F0C-BEA0-AB3DF0264821}" type="presOf" srcId="{0A2F08B3-B78B-463E-ABAE-FBAEC81FABDF}" destId="{2F1E32AE-A013-49F7-A315-B1CA5FFCDD1F}" srcOrd="0" destOrd="0" presId="urn:microsoft.com/office/officeart/2005/8/layout/bProcess3"/>
    <dgm:cxn modelId="{D0F0E6D9-B663-4B3A-9C75-69FAD2A30817}" type="presOf" srcId="{006ECC5D-F3EA-41B9-A310-D95F911D0877}" destId="{9039F26F-3CD0-4BF2-BF6F-2828A03D76DF}" srcOrd="1" destOrd="0" presId="urn:microsoft.com/office/officeart/2005/8/layout/bProcess3"/>
    <dgm:cxn modelId="{76C40A8C-B6B0-49B4-9F4C-917D334BB005}" type="presOf" srcId="{51E77B09-29F4-46CF-9388-08649A44D78E}" destId="{D388683F-D0DB-4CDC-BB18-4132501E1E96}" srcOrd="0" destOrd="0" presId="urn:microsoft.com/office/officeart/2005/8/layout/bProcess3"/>
    <dgm:cxn modelId="{A2BC3F3C-9FCE-49F8-8CD9-46B7782E6222}" type="presParOf" srcId="{8FA92923-C10F-4480-A81E-CAE77AEA9D13}" destId="{B7265B69-7841-4E6E-BB52-251F5581C46D}" srcOrd="0" destOrd="0" presId="urn:microsoft.com/office/officeart/2005/8/layout/bProcess3"/>
    <dgm:cxn modelId="{E2131AA3-8834-4C8A-8E97-CA44785A5ABA}" type="presParOf" srcId="{8FA92923-C10F-4480-A81E-CAE77AEA9D13}" destId="{667D6C0B-5371-4E06-9DB2-8E72EE7A02B2}" srcOrd="1" destOrd="0" presId="urn:microsoft.com/office/officeart/2005/8/layout/bProcess3"/>
    <dgm:cxn modelId="{CC75A254-1001-414A-BA82-CBDB640D6F7D}" type="presParOf" srcId="{667D6C0B-5371-4E06-9DB2-8E72EE7A02B2}" destId="{EFDFC79D-6F0A-420E-8331-F4FF95C8C2D7}" srcOrd="0" destOrd="0" presId="urn:microsoft.com/office/officeart/2005/8/layout/bProcess3"/>
    <dgm:cxn modelId="{D71F298A-4B3C-43CF-B8DE-E1B661342F48}" type="presParOf" srcId="{8FA92923-C10F-4480-A81E-CAE77AEA9D13}" destId="{2F1E32AE-A013-49F7-A315-B1CA5FFCDD1F}" srcOrd="2" destOrd="0" presId="urn:microsoft.com/office/officeart/2005/8/layout/bProcess3"/>
    <dgm:cxn modelId="{055BEBB4-5A66-460E-B5BD-48C202CEBD16}" type="presParOf" srcId="{8FA92923-C10F-4480-A81E-CAE77AEA9D13}" destId="{111F9636-676C-4911-9B31-B1C14F341A9A}" srcOrd="3" destOrd="0" presId="urn:microsoft.com/office/officeart/2005/8/layout/bProcess3"/>
    <dgm:cxn modelId="{67ADECC7-FC48-40F1-A4F9-22B906711CDD}" type="presParOf" srcId="{111F9636-676C-4911-9B31-B1C14F341A9A}" destId="{7FD41EBF-37A6-4D42-946C-22A0DE572A3A}" srcOrd="0" destOrd="0" presId="urn:microsoft.com/office/officeart/2005/8/layout/bProcess3"/>
    <dgm:cxn modelId="{C13FE326-E0C5-4DB4-869A-7E3FDE80C4DA}" type="presParOf" srcId="{8FA92923-C10F-4480-A81E-CAE77AEA9D13}" destId="{375B3675-36B2-43EE-843E-45576B8E5676}" srcOrd="4" destOrd="0" presId="urn:microsoft.com/office/officeart/2005/8/layout/bProcess3"/>
    <dgm:cxn modelId="{B16659B5-958D-4349-8BF9-2BF1474D1B13}" type="presParOf" srcId="{8FA92923-C10F-4480-A81E-CAE77AEA9D13}" destId="{CAA81D0B-CE38-47DB-9262-B99BF17E6FFF}" srcOrd="5" destOrd="0" presId="urn:microsoft.com/office/officeart/2005/8/layout/bProcess3"/>
    <dgm:cxn modelId="{D0C59144-A1BC-49C3-86D3-DC88601E3D2D}" type="presParOf" srcId="{CAA81D0B-CE38-47DB-9262-B99BF17E6FFF}" destId="{9039F26F-3CD0-4BF2-BF6F-2828A03D76DF}" srcOrd="0" destOrd="0" presId="urn:microsoft.com/office/officeart/2005/8/layout/bProcess3"/>
    <dgm:cxn modelId="{EFF39A52-38B7-4ACF-A14E-9E101DED0803}" type="presParOf" srcId="{8FA92923-C10F-4480-A81E-CAE77AEA9D13}" destId="{88B0CD19-6CF1-438C-898B-30A366C912F7}" srcOrd="6" destOrd="0" presId="urn:microsoft.com/office/officeart/2005/8/layout/bProcess3"/>
    <dgm:cxn modelId="{DDED4C58-7D5C-4DBE-8F11-3507BDB0663B}" type="presParOf" srcId="{8FA92923-C10F-4480-A81E-CAE77AEA9D13}" destId="{D388683F-D0DB-4CDC-BB18-4132501E1E96}" srcOrd="7" destOrd="0" presId="urn:microsoft.com/office/officeart/2005/8/layout/bProcess3"/>
    <dgm:cxn modelId="{CF88FD9A-3BF4-4F3B-B3CB-A2D9F4A48A6F}" type="presParOf" srcId="{D388683F-D0DB-4CDC-BB18-4132501E1E96}" destId="{C42A663A-5747-45B8-A1DD-AEB8DB2A5EAF}" srcOrd="0" destOrd="0" presId="urn:microsoft.com/office/officeart/2005/8/layout/bProcess3"/>
    <dgm:cxn modelId="{40D674B7-53B8-416E-9EF5-86DF3F1291A8}" type="presParOf" srcId="{8FA92923-C10F-4480-A81E-CAE77AEA9D13}" destId="{66108911-B432-4E8F-B2F3-3202A9895A0C}" srcOrd="8" destOrd="0" presId="urn:microsoft.com/office/officeart/2005/8/layout/bProcess3"/>
    <dgm:cxn modelId="{01473431-A13A-4DDB-912B-72F29BB89825}" type="presParOf" srcId="{8FA92923-C10F-4480-A81E-CAE77AEA9D13}" destId="{60F2EC96-201E-4E01-A7DA-FEC348841186}" srcOrd="9" destOrd="0" presId="urn:microsoft.com/office/officeart/2005/8/layout/bProcess3"/>
    <dgm:cxn modelId="{83190A84-06A9-481C-A765-D260EDCDF30E}" type="presParOf" srcId="{60F2EC96-201E-4E01-A7DA-FEC348841186}" destId="{B4E6875F-FCD4-406A-8DF7-11BFDFBC32C0}" srcOrd="0" destOrd="0" presId="urn:microsoft.com/office/officeart/2005/8/layout/bProcess3"/>
    <dgm:cxn modelId="{6FC61A0A-904A-4714-B3AC-059A79DC08A5}" type="presParOf" srcId="{8FA92923-C10F-4480-A81E-CAE77AEA9D13}" destId="{BABA637D-91E8-4C2C-A473-C36FA35BD007}" srcOrd="10" destOrd="0" presId="urn:microsoft.com/office/officeart/2005/8/layout/bProcess3"/>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5C2E6B-6618-45D9-9799-182448BB5000}"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DFE68637-55F6-4C53-A928-507A9655D831}">
      <dgm:prSet phldrT="[Text]" custT="1"/>
      <dgm:spPr>
        <a:solidFill>
          <a:srgbClr val="7030A0">
            <a:alpha val="23000"/>
          </a:srgbClr>
        </a:solidFill>
        <a:ln>
          <a:solidFill>
            <a:srgbClr val="7030A0"/>
          </a:solidFill>
        </a:ln>
      </dgm:spPr>
      <dgm:t>
        <a:bodyPr/>
        <a:lstStyle/>
        <a:p>
          <a:r>
            <a:rPr lang="en-US" sz="1000" baseline="0" dirty="0" smtClean="0">
              <a:solidFill>
                <a:schemeClr val="tx1"/>
              </a:solidFill>
            </a:rPr>
            <a:t>ER </a:t>
          </a:r>
          <a:r>
            <a:rPr lang="en-US" sz="1000" baseline="0" dirty="0" err="1" smtClean="0">
              <a:solidFill>
                <a:schemeClr val="tx1"/>
              </a:solidFill>
            </a:rPr>
            <a:t>Agonism</a:t>
          </a:r>
          <a:r>
            <a:rPr lang="en-US" sz="1000" baseline="0" dirty="0" smtClean="0">
              <a:solidFill>
                <a:schemeClr val="tx1"/>
              </a:solidFill>
            </a:rPr>
            <a:t> </a:t>
          </a:r>
          <a:endParaRPr lang="en-US" sz="1000" baseline="0" dirty="0">
            <a:solidFill>
              <a:schemeClr val="tx1"/>
            </a:solidFill>
          </a:endParaRPr>
        </a:p>
      </dgm:t>
    </dgm:pt>
    <dgm:pt modelId="{FFC6B861-913D-4D42-8D96-01B9C53349B2}" type="parTrans" cxnId="{B5B00F87-1184-451A-89D6-C94B7FE081A1}">
      <dgm:prSet/>
      <dgm:spPr/>
      <dgm:t>
        <a:bodyPr/>
        <a:lstStyle/>
        <a:p>
          <a:endParaRPr lang="en-US" sz="1000" baseline="0">
            <a:solidFill>
              <a:schemeClr val="tx1"/>
            </a:solidFill>
          </a:endParaRPr>
        </a:p>
      </dgm:t>
    </dgm:pt>
    <dgm:pt modelId="{84855531-1D66-43DB-A09D-5176F084EF65}" type="sibTrans" cxnId="{B5B00F87-1184-451A-89D6-C94B7FE081A1}">
      <dgm:prSet custT="1"/>
      <dgm:spPr/>
      <dgm:t>
        <a:bodyPr/>
        <a:lstStyle/>
        <a:p>
          <a:endParaRPr lang="en-US" sz="1000" baseline="0">
            <a:solidFill>
              <a:schemeClr val="tx1"/>
            </a:solidFill>
          </a:endParaRPr>
        </a:p>
      </dgm:t>
    </dgm:pt>
    <dgm:pt modelId="{0A2F08B3-B78B-463E-ABAE-FBAEC81FABDF}">
      <dgm:prSet phldrT="[Text]" custT="1"/>
      <dgm:spPr>
        <a:solidFill>
          <a:srgbClr val="0070C0">
            <a:alpha val="29000"/>
          </a:srgbClr>
        </a:solidFill>
        <a:ln>
          <a:solidFill>
            <a:srgbClr val="0070C0"/>
          </a:solidFill>
        </a:ln>
      </dgm:spPr>
      <dgm:t>
        <a:bodyPr/>
        <a:lstStyle/>
        <a:p>
          <a:r>
            <a:rPr lang="en-US" sz="1000" baseline="0" dirty="0" smtClean="0">
              <a:solidFill>
                <a:schemeClr val="tx1"/>
              </a:solidFill>
            </a:rPr>
            <a:t>Increased ER activation</a:t>
          </a:r>
          <a:endParaRPr lang="en-US" sz="1000" baseline="0" dirty="0">
            <a:solidFill>
              <a:schemeClr val="tx1"/>
            </a:solidFill>
          </a:endParaRPr>
        </a:p>
      </dgm:t>
    </dgm:pt>
    <dgm:pt modelId="{399676D8-AC3F-4496-811A-D1E4000673D4}" type="parTrans" cxnId="{08C44504-D80E-49DB-B49B-DCC07596580C}">
      <dgm:prSet/>
      <dgm:spPr/>
      <dgm:t>
        <a:bodyPr/>
        <a:lstStyle/>
        <a:p>
          <a:endParaRPr lang="en-US" sz="1000" baseline="0">
            <a:solidFill>
              <a:schemeClr val="tx1"/>
            </a:solidFill>
          </a:endParaRPr>
        </a:p>
      </dgm:t>
    </dgm:pt>
    <dgm:pt modelId="{E058E09E-5D08-42ED-8E64-CFB849EE1896}" type="sibTrans" cxnId="{08C44504-D80E-49DB-B49B-DCC07596580C}">
      <dgm:prSet custT="1"/>
      <dgm:spPr/>
      <dgm:t>
        <a:bodyPr/>
        <a:lstStyle/>
        <a:p>
          <a:endParaRPr lang="en-US" sz="1000" baseline="0">
            <a:solidFill>
              <a:schemeClr val="tx1"/>
            </a:solidFill>
          </a:endParaRPr>
        </a:p>
      </dgm:t>
    </dgm:pt>
    <dgm:pt modelId="{9950E708-0BF9-47AB-93C7-2AD0D9CDA8B8}">
      <dgm:prSet phldrT="[Text]" custT="1"/>
      <dgm:spPr>
        <a:solidFill>
          <a:srgbClr val="0070C0">
            <a:alpha val="29000"/>
          </a:srgbClr>
        </a:solidFill>
        <a:ln>
          <a:solidFill>
            <a:srgbClr val="0070C0"/>
          </a:solidFill>
        </a:ln>
      </dgm:spPr>
      <dgm:t>
        <a:bodyPr/>
        <a:lstStyle/>
        <a:p>
          <a:pPr>
            <a:spcAft>
              <a:spcPts val="200"/>
            </a:spcAft>
          </a:pPr>
          <a:r>
            <a:rPr lang="en-US" sz="1000" baseline="0" dirty="0" smtClean="0">
              <a:solidFill>
                <a:schemeClr val="tx1"/>
              </a:solidFill>
            </a:rPr>
            <a:t>Increased uterine wt</a:t>
          </a:r>
        </a:p>
      </dgm:t>
    </dgm:pt>
    <dgm:pt modelId="{76FC826B-E964-44D6-8C3F-B19D90F49203}" type="parTrans" cxnId="{FE02449E-5FEE-4D56-B0AE-43F0B2172360}">
      <dgm:prSet/>
      <dgm:spPr/>
      <dgm:t>
        <a:bodyPr/>
        <a:lstStyle/>
        <a:p>
          <a:endParaRPr lang="en-US" sz="1000" baseline="0">
            <a:solidFill>
              <a:schemeClr val="tx1"/>
            </a:solidFill>
          </a:endParaRPr>
        </a:p>
      </dgm:t>
    </dgm:pt>
    <dgm:pt modelId="{006ECC5D-F3EA-41B9-A310-D95F911D0877}" type="sibTrans" cxnId="{FE02449E-5FEE-4D56-B0AE-43F0B2172360}">
      <dgm:prSet custT="1"/>
      <dgm:spPr/>
      <dgm:t>
        <a:bodyPr/>
        <a:lstStyle/>
        <a:p>
          <a:endParaRPr lang="en-US" sz="1000" baseline="0">
            <a:solidFill>
              <a:schemeClr val="tx1"/>
            </a:solidFill>
          </a:endParaRPr>
        </a:p>
      </dgm:t>
    </dgm:pt>
    <dgm:pt modelId="{F9CEDD6E-A636-44D9-80DB-6760225A1AF0}">
      <dgm:prSet phldrT="[Text]" custT="1"/>
      <dgm:spPr>
        <a:solidFill>
          <a:schemeClr val="bg1"/>
        </a:solidFill>
        <a:ln>
          <a:solidFill>
            <a:schemeClr val="tx1"/>
          </a:solidFill>
        </a:ln>
      </dgm:spPr>
      <dgm:t>
        <a:bodyPr/>
        <a:lstStyle/>
        <a:p>
          <a:endParaRPr lang="en-US" sz="1000" baseline="0" dirty="0">
            <a:solidFill>
              <a:schemeClr val="tx1"/>
            </a:solidFill>
          </a:endParaRPr>
        </a:p>
      </dgm:t>
    </dgm:pt>
    <dgm:pt modelId="{240CBFDE-1F84-4190-81BF-547719504EEB}" type="parTrans" cxnId="{14EA17D3-5136-4FF3-B3C7-87D0D8343620}">
      <dgm:prSet/>
      <dgm:spPr/>
      <dgm:t>
        <a:bodyPr/>
        <a:lstStyle/>
        <a:p>
          <a:endParaRPr lang="en-US" sz="1000"/>
        </a:p>
      </dgm:t>
    </dgm:pt>
    <dgm:pt modelId="{11E18671-E7E2-4FE5-BC49-F2E84E62DE4D}" type="sibTrans" cxnId="{14EA17D3-5136-4FF3-B3C7-87D0D8343620}">
      <dgm:prSet custT="1"/>
      <dgm:spPr/>
      <dgm:t>
        <a:bodyPr/>
        <a:lstStyle/>
        <a:p>
          <a:endParaRPr lang="en-US" sz="1000"/>
        </a:p>
      </dgm:t>
    </dgm:pt>
    <dgm:pt modelId="{A13A7DC1-C993-4CE7-AA7D-674CF530CB69}">
      <dgm:prSet phldrT="[Text]" custT="1"/>
      <dgm:spPr>
        <a:solidFill>
          <a:schemeClr val="bg1"/>
        </a:solidFill>
        <a:ln>
          <a:solidFill>
            <a:schemeClr val="tx1"/>
          </a:solidFill>
        </a:ln>
      </dgm:spPr>
      <dgm:t>
        <a:bodyPr/>
        <a:lstStyle/>
        <a:p>
          <a:endParaRPr lang="en-US" sz="1000" baseline="0" dirty="0">
            <a:solidFill>
              <a:schemeClr val="tx1"/>
            </a:solidFill>
          </a:endParaRPr>
        </a:p>
      </dgm:t>
    </dgm:pt>
    <dgm:pt modelId="{47EAD699-D3BA-429F-AAEF-C2A1476B9789}" type="parTrans" cxnId="{FFB0CEC6-71C5-4797-B81B-7C81E5F95A3E}">
      <dgm:prSet/>
      <dgm:spPr/>
      <dgm:t>
        <a:bodyPr/>
        <a:lstStyle/>
        <a:p>
          <a:endParaRPr lang="en-US" sz="1000"/>
        </a:p>
      </dgm:t>
    </dgm:pt>
    <dgm:pt modelId="{E71CCBCE-34FD-40DF-9580-1CAD9C61878E}" type="sibTrans" cxnId="{FFB0CEC6-71C5-4797-B81B-7C81E5F95A3E}">
      <dgm:prSet/>
      <dgm:spPr/>
      <dgm:t>
        <a:bodyPr/>
        <a:lstStyle/>
        <a:p>
          <a:endParaRPr lang="en-US" sz="1000"/>
        </a:p>
      </dgm:t>
    </dgm:pt>
    <dgm:pt modelId="{78507AFF-A88A-4D4C-B7FC-5359BB93EBF5}">
      <dgm:prSet phldrT="[Text]" custT="1"/>
      <dgm:spPr>
        <a:solidFill>
          <a:schemeClr val="bg1"/>
        </a:solidFill>
        <a:ln>
          <a:solidFill>
            <a:schemeClr val="tx1"/>
          </a:solidFill>
        </a:ln>
      </dgm:spPr>
      <dgm:t>
        <a:bodyPr/>
        <a:lstStyle/>
        <a:p>
          <a:endParaRPr lang="en-US" sz="1000" baseline="0" dirty="0">
            <a:solidFill>
              <a:schemeClr val="tx1"/>
            </a:solidFill>
          </a:endParaRPr>
        </a:p>
      </dgm:t>
    </dgm:pt>
    <dgm:pt modelId="{D5140820-D434-4A55-9946-5DE2F40EBE52}" type="parTrans" cxnId="{FA5126A7-7073-450A-B33D-3A576DA79715}">
      <dgm:prSet/>
      <dgm:spPr/>
      <dgm:t>
        <a:bodyPr/>
        <a:lstStyle/>
        <a:p>
          <a:endParaRPr lang="en-US" sz="1000"/>
        </a:p>
      </dgm:t>
    </dgm:pt>
    <dgm:pt modelId="{51E77B09-29F4-46CF-9388-08649A44D78E}" type="sibTrans" cxnId="{FA5126A7-7073-450A-B33D-3A576DA79715}">
      <dgm:prSet custT="1"/>
      <dgm:spPr/>
      <dgm:t>
        <a:bodyPr/>
        <a:lstStyle/>
        <a:p>
          <a:endParaRPr lang="en-US" sz="1000"/>
        </a:p>
      </dgm:t>
    </dgm:pt>
    <dgm:pt modelId="{8FA92923-C10F-4480-A81E-CAE77AEA9D13}" type="pres">
      <dgm:prSet presAssocID="{825C2E6B-6618-45D9-9799-182448BB5000}" presName="Name0" presStyleCnt="0">
        <dgm:presLayoutVars>
          <dgm:dir/>
          <dgm:resizeHandles val="exact"/>
        </dgm:presLayoutVars>
      </dgm:prSet>
      <dgm:spPr/>
      <dgm:t>
        <a:bodyPr/>
        <a:lstStyle/>
        <a:p>
          <a:endParaRPr lang="en-US"/>
        </a:p>
      </dgm:t>
    </dgm:pt>
    <dgm:pt modelId="{B7265B69-7841-4E6E-BB52-251F5581C46D}" type="pres">
      <dgm:prSet presAssocID="{DFE68637-55F6-4C53-A928-507A9655D831}" presName="node" presStyleLbl="node1" presStyleIdx="0" presStyleCnt="6">
        <dgm:presLayoutVars>
          <dgm:bulletEnabled val="1"/>
        </dgm:presLayoutVars>
      </dgm:prSet>
      <dgm:spPr/>
      <dgm:t>
        <a:bodyPr/>
        <a:lstStyle/>
        <a:p>
          <a:endParaRPr lang="en-US"/>
        </a:p>
      </dgm:t>
    </dgm:pt>
    <dgm:pt modelId="{667D6C0B-5371-4E06-9DB2-8E72EE7A02B2}" type="pres">
      <dgm:prSet presAssocID="{84855531-1D66-43DB-A09D-5176F084EF65}" presName="sibTrans" presStyleLbl="sibTrans1D1" presStyleIdx="0" presStyleCnt="5"/>
      <dgm:spPr/>
      <dgm:t>
        <a:bodyPr/>
        <a:lstStyle/>
        <a:p>
          <a:endParaRPr lang="en-US"/>
        </a:p>
      </dgm:t>
    </dgm:pt>
    <dgm:pt modelId="{EFDFC79D-6F0A-420E-8331-F4FF95C8C2D7}" type="pres">
      <dgm:prSet presAssocID="{84855531-1D66-43DB-A09D-5176F084EF65}" presName="connectorText" presStyleLbl="sibTrans1D1" presStyleIdx="0" presStyleCnt="5"/>
      <dgm:spPr/>
      <dgm:t>
        <a:bodyPr/>
        <a:lstStyle/>
        <a:p>
          <a:endParaRPr lang="en-US"/>
        </a:p>
      </dgm:t>
    </dgm:pt>
    <dgm:pt modelId="{2F1E32AE-A013-49F7-A315-B1CA5FFCDD1F}" type="pres">
      <dgm:prSet presAssocID="{0A2F08B3-B78B-463E-ABAE-FBAEC81FABDF}" presName="node" presStyleLbl="node1" presStyleIdx="1" presStyleCnt="6" custLinFactNeighborX="749" custLinFactNeighborY="0">
        <dgm:presLayoutVars>
          <dgm:bulletEnabled val="1"/>
        </dgm:presLayoutVars>
      </dgm:prSet>
      <dgm:spPr/>
      <dgm:t>
        <a:bodyPr/>
        <a:lstStyle/>
        <a:p>
          <a:endParaRPr lang="en-US"/>
        </a:p>
      </dgm:t>
    </dgm:pt>
    <dgm:pt modelId="{111F9636-676C-4911-9B31-B1C14F341A9A}" type="pres">
      <dgm:prSet presAssocID="{E058E09E-5D08-42ED-8E64-CFB849EE1896}" presName="sibTrans" presStyleLbl="sibTrans1D1" presStyleIdx="1" presStyleCnt="5"/>
      <dgm:spPr/>
      <dgm:t>
        <a:bodyPr/>
        <a:lstStyle/>
        <a:p>
          <a:endParaRPr lang="en-US"/>
        </a:p>
      </dgm:t>
    </dgm:pt>
    <dgm:pt modelId="{7FD41EBF-37A6-4D42-946C-22A0DE572A3A}" type="pres">
      <dgm:prSet presAssocID="{E058E09E-5D08-42ED-8E64-CFB849EE1896}" presName="connectorText" presStyleLbl="sibTrans1D1" presStyleIdx="1" presStyleCnt="5"/>
      <dgm:spPr/>
      <dgm:t>
        <a:bodyPr/>
        <a:lstStyle/>
        <a:p>
          <a:endParaRPr lang="en-US"/>
        </a:p>
      </dgm:t>
    </dgm:pt>
    <dgm:pt modelId="{375B3675-36B2-43EE-843E-45576B8E5676}" type="pres">
      <dgm:prSet presAssocID="{9950E708-0BF9-47AB-93C7-2AD0D9CDA8B8}" presName="node" presStyleLbl="node1" presStyleIdx="2" presStyleCnt="6" custScaleX="156498">
        <dgm:presLayoutVars>
          <dgm:bulletEnabled val="1"/>
        </dgm:presLayoutVars>
      </dgm:prSet>
      <dgm:spPr/>
      <dgm:t>
        <a:bodyPr/>
        <a:lstStyle/>
        <a:p>
          <a:endParaRPr lang="en-US"/>
        </a:p>
      </dgm:t>
    </dgm:pt>
    <dgm:pt modelId="{CAA81D0B-CE38-47DB-9262-B99BF17E6FFF}" type="pres">
      <dgm:prSet presAssocID="{006ECC5D-F3EA-41B9-A310-D95F911D0877}" presName="sibTrans" presStyleLbl="sibTrans1D1" presStyleIdx="2" presStyleCnt="5"/>
      <dgm:spPr/>
      <dgm:t>
        <a:bodyPr/>
        <a:lstStyle/>
        <a:p>
          <a:endParaRPr lang="en-US"/>
        </a:p>
      </dgm:t>
    </dgm:pt>
    <dgm:pt modelId="{9039F26F-3CD0-4BF2-BF6F-2828A03D76DF}" type="pres">
      <dgm:prSet presAssocID="{006ECC5D-F3EA-41B9-A310-D95F911D0877}" presName="connectorText" presStyleLbl="sibTrans1D1" presStyleIdx="2" presStyleCnt="5"/>
      <dgm:spPr/>
      <dgm:t>
        <a:bodyPr/>
        <a:lstStyle/>
        <a:p>
          <a:endParaRPr lang="en-US"/>
        </a:p>
      </dgm:t>
    </dgm:pt>
    <dgm:pt modelId="{88B0CD19-6CF1-438C-898B-30A366C912F7}" type="pres">
      <dgm:prSet presAssocID="{78507AFF-A88A-4D4C-B7FC-5359BB93EBF5}" presName="node" presStyleLbl="node1" presStyleIdx="3" presStyleCnt="6">
        <dgm:presLayoutVars>
          <dgm:bulletEnabled val="1"/>
        </dgm:presLayoutVars>
      </dgm:prSet>
      <dgm:spPr/>
      <dgm:t>
        <a:bodyPr/>
        <a:lstStyle/>
        <a:p>
          <a:endParaRPr lang="en-US"/>
        </a:p>
      </dgm:t>
    </dgm:pt>
    <dgm:pt modelId="{D388683F-D0DB-4CDC-BB18-4132501E1E96}" type="pres">
      <dgm:prSet presAssocID="{51E77B09-29F4-46CF-9388-08649A44D78E}" presName="sibTrans" presStyleLbl="sibTrans1D1" presStyleIdx="3" presStyleCnt="5"/>
      <dgm:spPr/>
      <dgm:t>
        <a:bodyPr/>
        <a:lstStyle/>
        <a:p>
          <a:endParaRPr lang="en-US"/>
        </a:p>
      </dgm:t>
    </dgm:pt>
    <dgm:pt modelId="{C42A663A-5747-45B8-A1DD-AEB8DB2A5EAF}" type="pres">
      <dgm:prSet presAssocID="{51E77B09-29F4-46CF-9388-08649A44D78E}" presName="connectorText" presStyleLbl="sibTrans1D1" presStyleIdx="3" presStyleCnt="5"/>
      <dgm:spPr/>
      <dgm:t>
        <a:bodyPr/>
        <a:lstStyle/>
        <a:p>
          <a:endParaRPr lang="en-US"/>
        </a:p>
      </dgm:t>
    </dgm:pt>
    <dgm:pt modelId="{66108911-B432-4E8F-B2F3-3202A9895A0C}" type="pres">
      <dgm:prSet presAssocID="{F9CEDD6E-A636-44D9-80DB-6760225A1AF0}" presName="node" presStyleLbl="node1" presStyleIdx="4" presStyleCnt="6">
        <dgm:presLayoutVars>
          <dgm:bulletEnabled val="1"/>
        </dgm:presLayoutVars>
      </dgm:prSet>
      <dgm:spPr/>
      <dgm:t>
        <a:bodyPr/>
        <a:lstStyle/>
        <a:p>
          <a:endParaRPr lang="en-US"/>
        </a:p>
      </dgm:t>
    </dgm:pt>
    <dgm:pt modelId="{60F2EC96-201E-4E01-A7DA-FEC348841186}" type="pres">
      <dgm:prSet presAssocID="{11E18671-E7E2-4FE5-BC49-F2E84E62DE4D}" presName="sibTrans" presStyleLbl="sibTrans1D1" presStyleIdx="4" presStyleCnt="5"/>
      <dgm:spPr/>
      <dgm:t>
        <a:bodyPr/>
        <a:lstStyle/>
        <a:p>
          <a:endParaRPr lang="en-US"/>
        </a:p>
      </dgm:t>
    </dgm:pt>
    <dgm:pt modelId="{B4E6875F-FCD4-406A-8DF7-11BFDFBC32C0}" type="pres">
      <dgm:prSet presAssocID="{11E18671-E7E2-4FE5-BC49-F2E84E62DE4D}" presName="connectorText" presStyleLbl="sibTrans1D1" presStyleIdx="4" presStyleCnt="5"/>
      <dgm:spPr/>
      <dgm:t>
        <a:bodyPr/>
        <a:lstStyle/>
        <a:p>
          <a:endParaRPr lang="en-US"/>
        </a:p>
      </dgm:t>
    </dgm:pt>
    <dgm:pt modelId="{BABA637D-91E8-4C2C-A473-C36FA35BD007}" type="pres">
      <dgm:prSet presAssocID="{A13A7DC1-C993-4CE7-AA7D-674CF530CB69}" presName="node" presStyleLbl="node1" presStyleIdx="5" presStyleCnt="6">
        <dgm:presLayoutVars>
          <dgm:bulletEnabled val="1"/>
        </dgm:presLayoutVars>
      </dgm:prSet>
      <dgm:spPr/>
      <dgm:t>
        <a:bodyPr/>
        <a:lstStyle/>
        <a:p>
          <a:endParaRPr lang="en-US"/>
        </a:p>
      </dgm:t>
    </dgm:pt>
  </dgm:ptLst>
  <dgm:cxnLst>
    <dgm:cxn modelId="{9B29BBF4-4A01-4192-A2D5-7EB6DD76EE16}" type="presOf" srcId="{825C2E6B-6618-45D9-9799-182448BB5000}" destId="{8FA92923-C10F-4480-A81E-CAE77AEA9D13}" srcOrd="0" destOrd="0" presId="urn:microsoft.com/office/officeart/2005/8/layout/bProcess3"/>
    <dgm:cxn modelId="{08C44504-D80E-49DB-B49B-DCC07596580C}" srcId="{825C2E6B-6618-45D9-9799-182448BB5000}" destId="{0A2F08B3-B78B-463E-ABAE-FBAEC81FABDF}" srcOrd="1" destOrd="0" parTransId="{399676D8-AC3F-4496-811A-D1E4000673D4}" sibTransId="{E058E09E-5D08-42ED-8E64-CFB849EE1896}"/>
    <dgm:cxn modelId="{0490EE62-CD10-4BA5-AC2C-DCCAAC34332B}" type="presOf" srcId="{F9CEDD6E-A636-44D9-80DB-6760225A1AF0}" destId="{66108911-B432-4E8F-B2F3-3202A9895A0C}" srcOrd="0" destOrd="0" presId="urn:microsoft.com/office/officeart/2005/8/layout/bProcess3"/>
    <dgm:cxn modelId="{14EA17D3-5136-4FF3-B3C7-87D0D8343620}" srcId="{825C2E6B-6618-45D9-9799-182448BB5000}" destId="{F9CEDD6E-A636-44D9-80DB-6760225A1AF0}" srcOrd="4" destOrd="0" parTransId="{240CBFDE-1F84-4190-81BF-547719504EEB}" sibTransId="{11E18671-E7E2-4FE5-BC49-F2E84E62DE4D}"/>
    <dgm:cxn modelId="{D609AC7A-9DE5-4CF3-BF2D-32F1FE54FCF0}" type="presOf" srcId="{9950E708-0BF9-47AB-93C7-2AD0D9CDA8B8}" destId="{375B3675-36B2-43EE-843E-45576B8E5676}" srcOrd="0" destOrd="0" presId="urn:microsoft.com/office/officeart/2005/8/layout/bProcess3"/>
    <dgm:cxn modelId="{FE02449E-5FEE-4D56-B0AE-43F0B2172360}" srcId="{825C2E6B-6618-45D9-9799-182448BB5000}" destId="{9950E708-0BF9-47AB-93C7-2AD0D9CDA8B8}" srcOrd="2" destOrd="0" parTransId="{76FC826B-E964-44D6-8C3F-B19D90F49203}" sibTransId="{006ECC5D-F3EA-41B9-A310-D95F911D0877}"/>
    <dgm:cxn modelId="{FA5126A7-7073-450A-B33D-3A576DA79715}" srcId="{825C2E6B-6618-45D9-9799-182448BB5000}" destId="{78507AFF-A88A-4D4C-B7FC-5359BB93EBF5}" srcOrd="3" destOrd="0" parTransId="{D5140820-D434-4A55-9946-5DE2F40EBE52}" sibTransId="{51E77B09-29F4-46CF-9388-08649A44D78E}"/>
    <dgm:cxn modelId="{2928C07F-929A-4939-B8A3-A6095A7B6C3E}" type="presOf" srcId="{006ECC5D-F3EA-41B9-A310-D95F911D0877}" destId="{9039F26F-3CD0-4BF2-BF6F-2828A03D76DF}" srcOrd="1" destOrd="0" presId="urn:microsoft.com/office/officeart/2005/8/layout/bProcess3"/>
    <dgm:cxn modelId="{E22F85AD-F647-4C5D-AB4B-D04C81BF7468}" type="presOf" srcId="{84855531-1D66-43DB-A09D-5176F084EF65}" destId="{667D6C0B-5371-4E06-9DB2-8E72EE7A02B2}" srcOrd="0" destOrd="0" presId="urn:microsoft.com/office/officeart/2005/8/layout/bProcess3"/>
    <dgm:cxn modelId="{3506D2F4-4888-48CD-AB0B-0618D5614F2E}" type="presOf" srcId="{51E77B09-29F4-46CF-9388-08649A44D78E}" destId="{C42A663A-5747-45B8-A1DD-AEB8DB2A5EAF}" srcOrd="1" destOrd="0" presId="urn:microsoft.com/office/officeart/2005/8/layout/bProcess3"/>
    <dgm:cxn modelId="{2DCD6894-BC85-46B9-989E-5841A0B00629}" type="presOf" srcId="{A13A7DC1-C993-4CE7-AA7D-674CF530CB69}" destId="{BABA637D-91E8-4C2C-A473-C36FA35BD007}" srcOrd="0" destOrd="0" presId="urn:microsoft.com/office/officeart/2005/8/layout/bProcess3"/>
    <dgm:cxn modelId="{BC36B589-5051-4E8F-9756-324319205723}" type="presOf" srcId="{DFE68637-55F6-4C53-A928-507A9655D831}" destId="{B7265B69-7841-4E6E-BB52-251F5581C46D}" srcOrd="0" destOrd="0" presId="urn:microsoft.com/office/officeart/2005/8/layout/bProcess3"/>
    <dgm:cxn modelId="{ADD52119-F7DE-4A63-82A5-6359285DB20D}" type="presOf" srcId="{51E77B09-29F4-46CF-9388-08649A44D78E}" destId="{D388683F-D0DB-4CDC-BB18-4132501E1E96}" srcOrd="0" destOrd="0" presId="urn:microsoft.com/office/officeart/2005/8/layout/bProcess3"/>
    <dgm:cxn modelId="{AA0DE5C5-DE2D-4809-AB28-475C07F3695E}" type="presOf" srcId="{84855531-1D66-43DB-A09D-5176F084EF65}" destId="{EFDFC79D-6F0A-420E-8331-F4FF95C8C2D7}" srcOrd="1" destOrd="0" presId="urn:microsoft.com/office/officeart/2005/8/layout/bProcess3"/>
    <dgm:cxn modelId="{181D2F30-C3FA-4122-BE18-F2935535A3C3}" type="presOf" srcId="{11E18671-E7E2-4FE5-BC49-F2E84E62DE4D}" destId="{B4E6875F-FCD4-406A-8DF7-11BFDFBC32C0}" srcOrd="1" destOrd="0" presId="urn:microsoft.com/office/officeart/2005/8/layout/bProcess3"/>
    <dgm:cxn modelId="{523A017D-DD2F-4A76-9D79-44CC5E41EAAE}" type="presOf" srcId="{E058E09E-5D08-42ED-8E64-CFB849EE1896}" destId="{7FD41EBF-37A6-4D42-946C-22A0DE572A3A}" srcOrd="1" destOrd="0" presId="urn:microsoft.com/office/officeart/2005/8/layout/bProcess3"/>
    <dgm:cxn modelId="{5935FBE5-F510-4543-AD5F-F4D3E5B74859}" type="presOf" srcId="{0A2F08B3-B78B-463E-ABAE-FBAEC81FABDF}" destId="{2F1E32AE-A013-49F7-A315-B1CA5FFCDD1F}" srcOrd="0" destOrd="0" presId="urn:microsoft.com/office/officeart/2005/8/layout/bProcess3"/>
    <dgm:cxn modelId="{AFF8A659-16E7-4A4E-BAFE-323059DA36B1}" type="presOf" srcId="{78507AFF-A88A-4D4C-B7FC-5359BB93EBF5}" destId="{88B0CD19-6CF1-438C-898B-30A366C912F7}" srcOrd="0" destOrd="0" presId="urn:microsoft.com/office/officeart/2005/8/layout/bProcess3"/>
    <dgm:cxn modelId="{B5B00F87-1184-451A-89D6-C94B7FE081A1}" srcId="{825C2E6B-6618-45D9-9799-182448BB5000}" destId="{DFE68637-55F6-4C53-A928-507A9655D831}" srcOrd="0" destOrd="0" parTransId="{FFC6B861-913D-4D42-8D96-01B9C53349B2}" sibTransId="{84855531-1D66-43DB-A09D-5176F084EF65}"/>
    <dgm:cxn modelId="{FFB0CEC6-71C5-4797-B81B-7C81E5F95A3E}" srcId="{825C2E6B-6618-45D9-9799-182448BB5000}" destId="{A13A7DC1-C993-4CE7-AA7D-674CF530CB69}" srcOrd="5" destOrd="0" parTransId="{47EAD699-D3BA-429F-AAEF-C2A1476B9789}" sibTransId="{E71CCBCE-34FD-40DF-9580-1CAD9C61878E}"/>
    <dgm:cxn modelId="{0E46657C-8736-44DB-91DD-76B81C72B428}" type="presOf" srcId="{006ECC5D-F3EA-41B9-A310-D95F911D0877}" destId="{CAA81D0B-CE38-47DB-9262-B99BF17E6FFF}" srcOrd="0" destOrd="0" presId="urn:microsoft.com/office/officeart/2005/8/layout/bProcess3"/>
    <dgm:cxn modelId="{09FDF471-3067-49F4-B80A-91573675B1D0}" type="presOf" srcId="{E058E09E-5D08-42ED-8E64-CFB849EE1896}" destId="{111F9636-676C-4911-9B31-B1C14F341A9A}" srcOrd="0" destOrd="0" presId="urn:microsoft.com/office/officeart/2005/8/layout/bProcess3"/>
    <dgm:cxn modelId="{4945F819-A458-4729-A367-3ECB1FC92073}" type="presOf" srcId="{11E18671-E7E2-4FE5-BC49-F2E84E62DE4D}" destId="{60F2EC96-201E-4E01-A7DA-FEC348841186}" srcOrd="0" destOrd="0" presId="urn:microsoft.com/office/officeart/2005/8/layout/bProcess3"/>
    <dgm:cxn modelId="{945AF535-1945-4289-B531-CEDD315FD92D}" type="presParOf" srcId="{8FA92923-C10F-4480-A81E-CAE77AEA9D13}" destId="{B7265B69-7841-4E6E-BB52-251F5581C46D}" srcOrd="0" destOrd="0" presId="urn:microsoft.com/office/officeart/2005/8/layout/bProcess3"/>
    <dgm:cxn modelId="{2833F9A5-837C-4776-B584-D0531D8134EF}" type="presParOf" srcId="{8FA92923-C10F-4480-A81E-CAE77AEA9D13}" destId="{667D6C0B-5371-4E06-9DB2-8E72EE7A02B2}" srcOrd="1" destOrd="0" presId="urn:microsoft.com/office/officeart/2005/8/layout/bProcess3"/>
    <dgm:cxn modelId="{A5B20B57-D32A-4227-95FE-479658D525B6}" type="presParOf" srcId="{667D6C0B-5371-4E06-9DB2-8E72EE7A02B2}" destId="{EFDFC79D-6F0A-420E-8331-F4FF95C8C2D7}" srcOrd="0" destOrd="0" presId="urn:microsoft.com/office/officeart/2005/8/layout/bProcess3"/>
    <dgm:cxn modelId="{3D85A097-3D37-40BA-BEF3-654B4733E643}" type="presParOf" srcId="{8FA92923-C10F-4480-A81E-CAE77AEA9D13}" destId="{2F1E32AE-A013-49F7-A315-B1CA5FFCDD1F}" srcOrd="2" destOrd="0" presId="urn:microsoft.com/office/officeart/2005/8/layout/bProcess3"/>
    <dgm:cxn modelId="{3439EF4C-75B0-4DDB-9522-8519DE24D484}" type="presParOf" srcId="{8FA92923-C10F-4480-A81E-CAE77AEA9D13}" destId="{111F9636-676C-4911-9B31-B1C14F341A9A}" srcOrd="3" destOrd="0" presId="urn:microsoft.com/office/officeart/2005/8/layout/bProcess3"/>
    <dgm:cxn modelId="{544011FB-D1D7-4FCD-BFDD-02BC12E2A984}" type="presParOf" srcId="{111F9636-676C-4911-9B31-B1C14F341A9A}" destId="{7FD41EBF-37A6-4D42-946C-22A0DE572A3A}" srcOrd="0" destOrd="0" presId="urn:microsoft.com/office/officeart/2005/8/layout/bProcess3"/>
    <dgm:cxn modelId="{0CF9E3C5-0687-4146-A14E-C4B528F3A682}" type="presParOf" srcId="{8FA92923-C10F-4480-A81E-CAE77AEA9D13}" destId="{375B3675-36B2-43EE-843E-45576B8E5676}" srcOrd="4" destOrd="0" presId="urn:microsoft.com/office/officeart/2005/8/layout/bProcess3"/>
    <dgm:cxn modelId="{B947A03F-A60B-41A6-A08E-0399D78ED9F7}" type="presParOf" srcId="{8FA92923-C10F-4480-A81E-CAE77AEA9D13}" destId="{CAA81D0B-CE38-47DB-9262-B99BF17E6FFF}" srcOrd="5" destOrd="0" presId="urn:microsoft.com/office/officeart/2005/8/layout/bProcess3"/>
    <dgm:cxn modelId="{A96C7DA9-4B6E-4827-94A3-7CD1F269574B}" type="presParOf" srcId="{CAA81D0B-CE38-47DB-9262-B99BF17E6FFF}" destId="{9039F26F-3CD0-4BF2-BF6F-2828A03D76DF}" srcOrd="0" destOrd="0" presId="urn:microsoft.com/office/officeart/2005/8/layout/bProcess3"/>
    <dgm:cxn modelId="{6B201F41-FCE4-4665-99AB-0CC8DA5144A1}" type="presParOf" srcId="{8FA92923-C10F-4480-A81E-CAE77AEA9D13}" destId="{88B0CD19-6CF1-438C-898B-30A366C912F7}" srcOrd="6" destOrd="0" presId="urn:microsoft.com/office/officeart/2005/8/layout/bProcess3"/>
    <dgm:cxn modelId="{C1E19234-1CC3-4DC2-8F28-1EDEB9C704E2}" type="presParOf" srcId="{8FA92923-C10F-4480-A81E-CAE77AEA9D13}" destId="{D388683F-D0DB-4CDC-BB18-4132501E1E96}" srcOrd="7" destOrd="0" presId="urn:microsoft.com/office/officeart/2005/8/layout/bProcess3"/>
    <dgm:cxn modelId="{6FA1DD59-33D9-40E8-81F2-1C63431D9CAE}" type="presParOf" srcId="{D388683F-D0DB-4CDC-BB18-4132501E1E96}" destId="{C42A663A-5747-45B8-A1DD-AEB8DB2A5EAF}" srcOrd="0" destOrd="0" presId="urn:microsoft.com/office/officeart/2005/8/layout/bProcess3"/>
    <dgm:cxn modelId="{3247C4CF-9DB4-4157-AE5E-1602A7A0F477}" type="presParOf" srcId="{8FA92923-C10F-4480-A81E-CAE77AEA9D13}" destId="{66108911-B432-4E8F-B2F3-3202A9895A0C}" srcOrd="8" destOrd="0" presId="urn:microsoft.com/office/officeart/2005/8/layout/bProcess3"/>
    <dgm:cxn modelId="{6FB1A682-6916-4626-9CDE-4C56D6D4DD94}" type="presParOf" srcId="{8FA92923-C10F-4480-A81E-CAE77AEA9D13}" destId="{60F2EC96-201E-4E01-A7DA-FEC348841186}" srcOrd="9" destOrd="0" presId="urn:microsoft.com/office/officeart/2005/8/layout/bProcess3"/>
    <dgm:cxn modelId="{41DF02D7-CB25-441E-AE0E-A5AADED797ED}" type="presParOf" srcId="{60F2EC96-201E-4E01-A7DA-FEC348841186}" destId="{B4E6875F-FCD4-406A-8DF7-11BFDFBC32C0}" srcOrd="0" destOrd="0" presId="urn:microsoft.com/office/officeart/2005/8/layout/bProcess3"/>
    <dgm:cxn modelId="{9EC62AB4-45B5-4D05-8509-FFF355128244}" type="presParOf" srcId="{8FA92923-C10F-4480-A81E-CAE77AEA9D13}" destId="{BABA637D-91E8-4C2C-A473-C36FA35BD007}" srcOrd="10" destOrd="0" presId="urn:microsoft.com/office/officeart/2005/8/layout/bProcess3"/>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5C2E6B-6618-45D9-9799-182448BB5000}"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DFE68637-55F6-4C53-A928-507A9655D831}">
      <dgm:prSet phldrT="[Text]"/>
      <dgm:spPr>
        <a:solidFill>
          <a:srgbClr val="7030A0">
            <a:alpha val="23000"/>
          </a:srgbClr>
        </a:solidFill>
        <a:ln>
          <a:solidFill>
            <a:srgbClr val="7030A0"/>
          </a:solidFill>
        </a:ln>
      </dgm:spPr>
      <dgm:t>
        <a:bodyPr/>
        <a:lstStyle/>
        <a:p>
          <a:r>
            <a:rPr lang="en-US" baseline="0" dirty="0" smtClean="0">
              <a:solidFill>
                <a:schemeClr val="tx1"/>
              </a:solidFill>
            </a:rPr>
            <a:t>ER </a:t>
          </a:r>
          <a:r>
            <a:rPr lang="en-US" baseline="0" dirty="0" err="1" smtClean="0">
              <a:solidFill>
                <a:schemeClr val="tx1"/>
              </a:solidFill>
            </a:rPr>
            <a:t>Agonism</a:t>
          </a:r>
          <a:endParaRPr lang="en-US" baseline="0" dirty="0">
            <a:solidFill>
              <a:schemeClr val="tx1"/>
            </a:solidFill>
          </a:endParaRPr>
        </a:p>
      </dgm:t>
    </dgm:pt>
    <dgm:pt modelId="{FFC6B861-913D-4D42-8D96-01B9C53349B2}" type="parTrans" cxnId="{B5B00F87-1184-451A-89D6-C94B7FE081A1}">
      <dgm:prSet/>
      <dgm:spPr/>
      <dgm:t>
        <a:bodyPr/>
        <a:lstStyle/>
        <a:p>
          <a:endParaRPr lang="en-US" baseline="0">
            <a:solidFill>
              <a:schemeClr val="tx1"/>
            </a:solidFill>
          </a:endParaRPr>
        </a:p>
      </dgm:t>
    </dgm:pt>
    <dgm:pt modelId="{84855531-1D66-43DB-A09D-5176F084EF65}" type="sibTrans" cxnId="{B5B00F87-1184-451A-89D6-C94B7FE081A1}">
      <dgm:prSet/>
      <dgm:spPr/>
      <dgm:t>
        <a:bodyPr/>
        <a:lstStyle/>
        <a:p>
          <a:endParaRPr lang="en-US" baseline="0">
            <a:solidFill>
              <a:schemeClr val="tx1"/>
            </a:solidFill>
          </a:endParaRPr>
        </a:p>
      </dgm:t>
    </dgm:pt>
    <dgm:pt modelId="{8FA92923-C10F-4480-A81E-CAE77AEA9D13}" type="pres">
      <dgm:prSet presAssocID="{825C2E6B-6618-45D9-9799-182448BB5000}" presName="Name0" presStyleCnt="0">
        <dgm:presLayoutVars>
          <dgm:dir/>
          <dgm:resizeHandles val="exact"/>
        </dgm:presLayoutVars>
      </dgm:prSet>
      <dgm:spPr/>
      <dgm:t>
        <a:bodyPr/>
        <a:lstStyle/>
        <a:p>
          <a:endParaRPr lang="en-US"/>
        </a:p>
      </dgm:t>
    </dgm:pt>
    <dgm:pt modelId="{B7265B69-7841-4E6E-BB52-251F5581C46D}" type="pres">
      <dgm:prSet presAssocID="{DFE68637-55F6-4C53-A928-507A9655D831}" presName="node" presStyleLbl="node1" presStyleIdx="0" presStyleCnt="1">
        <dgm:presLayoutVars>
          <dgm:bulletEnabled val="1"/>
        </dgm:presLayoutVars>
      </dgm:prSet>
      <dgm:spPr/>
      <dgm:t>
        <a:bodyPr/>
        <a:lstStyle/>
        <a:p>
          <a:endParaRPr lang="en-US"/>
        </a:p>
      </dgm:t>
    </dgm:pt>
  </dgm:ptLst>
  <dgm:cxnLst>
    <dgm:cxn modelId="{B5B00F87-1184-451A-89D6-C94B7FE081A1}" srcId="{825C2E6B-6618-45D9-9799-182448BB5000}" destId="{DFE68637-55F6-4C53-A928-507A9655D831}" srcOrd="0" destOrd="0" parTransId="{FFC6B861-913D-4D42-8D96-01B9C53349B2}" sibTransId="{84855531-1D66-43DB-A09D-5176F084EF65}"/>
    <dgm:cxn modelId="{22959BC7-AABA-4D4A-A53B-854A5790C301}" type="presOf" srcId="{DFE68637-55F6-4C53-A928-507A9655D831}" destId="{B7265B69-7841-4E6E-BB52-251F5581C46D}" srcOrd="0" destOrd="0" presId="urn:microsoft.com/office/officeart/2005/8/layout/bProcess3"/>
    <dgm:cxn modelId="{EE45EDF7-AE9B-4D23-8B83-BE2A5359772C}" type="presOf" srcId="{825C2E6B-6618-45D9-9799-182448BB5000}" destId="{8FA92923-C10F-4480-A81E-CAE77AEA9D13}" srcOrd="0" destOrd="0" presId="urn:microsoft.com/office/officeart/2005/8/layout/bProcess3"/>
    <dgm:cxn modelId="{1AAF9E55-C076-4BCB-8990-406B5C01E9FF}" type="presParOf" srcId="{8FA92923-C10F-4480-A81E-CAE77AEA9D13}" destId="{B7265B69-7841-4E6E-BB52-251F5581C46D}" srcOrd="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5C2E6B-6618-45D9-9799-182448BB5000}"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DFE68637-55F6-4C53-A928-507A9655D831}">
      <dgm:prSet phldrT="[Text]" custT="1"/>
      <dgm:spPr>
        <a:solidFill>
          <a:srgbClr val="7030A0">
            <a:alpha val="23000"/>
          </a:srgbClr>
        </a:solidFill>
        <a:ln>
          <a:solidFill>
            <a:srgbClr val="7030A0"/>
          </a:solidFill>
        </a:ln>
      </dgm:spPr>
      <dgm:t>
        <a:bodyPr/>
        <a:lstStyle/>
        <a:p>
          <a:pPr>
            <a:lnSpc>
              <a:spcPct val="100000"/>
            </a:lnSpc>
            <a:spcAft>
              <a:spcPts val="0"/>
            </a:spcAft>
          </a:pPr>
          <a:r>
            <a:rPr lang="en-US" sz="1000" baseline="0" dirty="0" smtClean="0">
              <a:solidFill>
                <a:schemeClr val="tx1"/>
              </a:solidFill>
            </a:rPr>
            <a:t>Altered</a:t>
          </a:r>
        </a:p>
        <a:p>
          <a:pPr>
            <a:lnSpc>
              <a:spcPct val="100000"/>
            </a:lnSpc>
            <a:spcAft>
              <a:spcPts val="0"/>
            </a:spcAft>
          </a:pPr>
          <a:r>
            <a:rPr lang="en-US" sz="1000" baseline="0" dirty="0" err="1" smtClean="0">
              <a:solidFill>
                <a:schemeClr val="tx1"/>
              </a:solidFill>
            </a:rPr>
            <a:t>Steroidogenesis</a:t>
          </a:r>
          <a:endParaRPr lang="en-US" sz="1000" baseline="0" dirty="0" smtClean="0">
            <a:solidFill>
              <a:schemeClr val="tx1"/>
            </a:solidFill>
          </a:endParaRPr>
        </a:p>
        <a:p>
          <a:pPr>
            <a:lnSpc>
              <a:spcPct val="100000"/>
            </a:lnSpc>
            <a:spcAft>
              <a:spcPts val="0"/>
            </a:spcAft>
          </a:pPr>
          <a:r>
            <a:rPr lang="en-US" sz="1000" baseline="0" dirty="0" smtClean="0">
              <a:solidFill>
                <a:schemeClr val="tx1"/>
              </a:solidFill>
            </a:rPr>
            <a:t>(e.g. </a:t>
          </a:r>
          <a:r>
            <a:rPr lang="en-US" sz="1000" baseline="0" dirty="0" err="1" smtClean="0">
              <a:solidFill>
                <a:schemeClr val="tx1"/>
              </a:solidFill>
            </a:rPr>
            <a:t>StAR</a:t>
          </a:r>
          <a:r>
            <a:rPr lang="en-US" sz="1000" baseline="0" dirty="0" smtClean="0">
              <a:solidFill>
                <a:schemeClr val="tx1"/>
              </a:solidFill>
            </a:rPr>
            <a:t>, CYP11a, CYP17) </a:t>
          </a:r>
          <a:endParaRPr lang="en-US" sz="1000" baseline="0" dirty="0">
            <a:solidFill>
              <a:schemeClr val="tx1"/>
            </a:solidFill>
          </a:endParaRPr>
        </a:p>
      </dgm:t>
    </dgm:pt>
    <dgm:pt modelId="{FFC6B861-913D-4D42-8D96-01B9C53349B2}" type="parTrans" cxnId="{B5B00F87-1184-451A-89D6-C94B7FE081A1}">
      <dgm:prSet/>
      <dgm:spPr/>
      <dgm:t>
        <a:bodyPr/>
        <a:lstStyle/>
        <a:p>
          <a:endParaRPr lang="en-US" sz="1000" baseline="0">
            <a:solidFill>
              <a:schemeClr val="tx1"/>
            </a:solidFill>
          </a:endParaRPr>
        </a:p>
      </dgm:t>
    </dgm:pt>
    <dgm:pt modelId="{84855531-1D66-43DB-A09D-5176F084EF65}" type="sibTrans" cxnId="{B5B00F87-1184-451A-89D6-C94B7FE081A1}">
      <dgm:prSet custT="1"/>
      <dgm:spPr/>
      <dgm:t>
        <a:bodyPr/>
        <a:lstStyle/>
        <a:p>
          <a:endParaRPr lang="en-US" sz="1000" baseline="0">
            <a:solidFill>
              <a:schemeClr val="tx1"/>
            </a:solidFill>
          </a:endParaRPr>
        </a:p>
      </dgm:t>
    </dgm:pt>
    <dgm:pt modelId="{1D88C2D6-3CF5-415F-8928-82002037A41D}">
      <dgm:prSet phldrT="[Text]" custT="1"/>
      <dgm:spPr>
        <a:solidFill>
          <a:srgbClr val="0070C0">
            <a:alpha val="29000"/>
          </a:srgbClr>
        </a:solidFill>
      </dgm:spPr>
      <dgm:t>
        <a:bodyPr/>
        <a:lstStyle/>
        <a:p>
          <a:r>
            <a:rPr lang="en-US" sz="1000" baseline="0" dirty="0" smtClean="0">
              <a:solidFill>
                <a:schemeClr val="tx1"/>
              </a:solidFill>
            </a:rPr>
            <a:t>Increased E2</a:t>
          </a:r>
          <a:endParaRPr lang="en-US" sz="1000" baseline="0" dirty="0">
            <a:solidFill>
              <a:schemeClr val="tx1"/>
            </a:solidFill>
          </a:endParaRPr>
        </a:p>
      </dgm:t>
    </dgm:pt>
    <dgm:pt modelId="{5A0AA70B-77F5-48AD-81B2-CC413589560E}" type="parTrans" cxnId="{4135D5EA-8F8C-40C0-A903-60F5E66B7622}">
      <dgm:prSet/>
      <dgm:spPr/>
      <dgm:t>
        <a:bodyPr/>
        <a:lstStyle/>
        <a:p>
          <a:endParaRPr lang="en-US" sz="1000" baseline="0">
            <a:solidFill>
              <a:schemeClr val="tx1"/>
            </a:solidFill>
          </a:endParaRPr>
        </a:p>
      </dgm:t>
    </dgm:pt>
    <dgm:pt modelId="{34686A26-F091-4012-B1F2-851D985DFC6A}" type="sibTrans" cxnId="{4135D5EA-8F8C-40C0-A903-60F5E66B7622}">
      <dgm:prSet custT="1"/>
      <dgm:spPr/>
      <dgm:t>
        <a:bodyPr/>
        <a:lstStyle/>
        <a:p>
          <a:endParaRPr lang="en-US" sz="1000" baseline="0">
            <a:solidFill>
              <a:schemeClr val="tx1"/>
            </a:solidFill>
          </a:endParaRPr>
        </a:p>
      </dgm:t>
    </dgm:pt>
    <dgm:pt modelId="{0A2F08B3-B78B-463E-ABAE-FBAEC81FABDF}">
      <dgm:prSet phldrT="[Text]" custT="1"/>
      <dgm:spPr>
        <a:solidFill>
          <a:srgbClr val="0070C0">
            <a:alpha val="29000"/>
          </a:srgbClr>
        </a:solidFill>
      </dgm:spPr>
      <dgm:t>
        <a:bodyPr/>
        <a:lstStyle/>
        <a:p>
          <a:r>
            <a:rPr lang="en-US" sz="1000" baseline="0" dirty="0" smtClean="0">
              <a:solidFill>
                <a:schemeClr val="tx1"/>
              </a:solidFill>
            </a:rPr>
            <a:t>Increased ER activation</a:t>
          </a:r>
          <a:endParaRPr lang="en-US" sz="1000" baseline="0" dirty="0">
            <a:solidFill>
              <a:schemeClr val="tx1"/>
            </a:solidFill>
          </a:endParaRPr>
        </a:p>
      </dgm:t>
    </dgm:pt>
    <dgm:pt modelId="{399676D8-AC3F-4496-811A-D1E4000673D4}" type="parTrans" cxnId="{08C44504-D80E-49DB-B49B-DCC07596580C}">
      <dgm:prSet/>
      <dgm:spPr/>
      <dgm:t>
        <a:bodyPr/>
        <a:lstStyle/>
        <a:p>
          <a:endParaRPr lang="en-US" sz="1000" baseline="0">
            <a:solidFill>
              <a:schemeClr val="tx1"/>
            </a:solidFill>
          </a:endParaRPr>
        </a:p>
      </dgm:t>
    </dgm:pt>
    <dgm:pt modelId="{E058E09E-5D08-42ED-8E64-CFB849EE1896}" type="sibTrans" cxnId="{08C44504-D80E-49DB-B49B-DCC07596580C}">
      <dgm:prSet custT="1"/>
      <dgm:spPr/>
      <dgm:t>
        <a:bodyPr/>
        <a:lstStyle/>
        <a:p>
          <a:endParaRPr lang="en-US" sz="1000" baseline="0">
            <a:solidFill>
              <a:schemeClr val="tx1"/>
            </a:solidFill>
          </a:endParaRPr>
        </a:p>
      </dgm:t>
    </dgm:pt>
    <dgm:pt modelId="{9950E708-0BF9-47AB-93C7-2AD0D9CDA8B8}">
      <dgm:prSet phldrT="[Text]" custT="1"/>
      <dgm:spPr>
        <a:solidFill>
          <a:srgbClr val="0070C0">
            <a:alpha val="29000"/>
          </a:srgbClr>
        </a:solidFill>
        <a:ln>
          <a:solidFill>
            <a:srgbClr val="0070C0"/>
          </a:solidFill>
        </a:ln>
      </dgm:spPr>
      <dgm:t>
        <a:bodyPr/>
        <a:lstStyle/>
        <a:p>
          <a:pPr>
            <a:spcAft>
              <a:spcPts val="0"/>
            </a:spcAft>
          </a:pPr>
          <a:r>
            <a:rPr lang="en-US" sz="1000" baseline="0" dirty="0" smtClean="0">
              <a:solidFill>
                <a:schemeClr val="tx1"/>
              </a:solidFill>
            </a:rPr>
            <a:t>Increased uterine wt</a:t>
          </a:r>
        </a:p>
        <a:p>
          <a:pPr>
            <a:spcAft>
              <a:spcPts val="0"/>
            </a:spcAft>
          </a:pPr>
          <a:r>
            <a:rPr lang="en-US" sz="1000" baseline="0" dirty="0" smtClean="0">
              <a:solidFill>
                <a:schemeClr val="tx1"/>
              </a:solidFill>
            </a:rPr>
            <a:t>Increased ovarian wt</a:t>
          </a:r>
        </a:p>
        <a:p>
          <a:pPr>
            <a:spcAft>
              <a:spcPts val="0"/>
            </a:spcAft>
          </a:pPr>
          <a:r>
            <a:rPr lang="en-US" sz="1000" baseline="0" dirty="0" smtClean="0">
              <a:solidFill>
                <a:schemeClr val="tx1"/>
              </a:solidFill>
            </a:rPr>
            <a:t>Altered </a:t>
          </a:r>
          <a:r>
            <a:rPr lang="en-US" sz="1000" baseline="0" dirty="0" err="1" smtClean="0">
              <a:solidFill>
                <a:schemeClr val="tx1"/>
              </a:solidFill>
            </a:rPr>
            <a:t>gonadal</a:t>
          </a:r>
          <a:r>
            <a:rPr lang="en-US" sz="1000" baseline="0" dirty="0" smtClean="0">
              <a:solidFill>
                <a:schemeClr val="tx1"/>
              </a:solidFill>
            </a:rPr>
            <a:t> histopathology</a:t>
          </a:r>
          <a:endParaRPr lang="en-US" sz="1000" baseline="0" dirty="0">
            <a:solidFill>
              <a:schemeClr val="tx1"/>
            </a:solidFill>
          </a:endParaRPr>
        </a:p>
      </dgm:t>
    </dgm:pt>
    <dgm:pt modelId="{76FC826B-E964-44D6-8C3F-B19D90F49203}" type="parTrans" cxnId="{FE02449E-5FEE-4D56-B0AE-43F0B2172360}">
      <dgm:prSet/>
      <dgm:spPr/>
      <dgm:t>
        <a:bodyPr/>
        <a:lstStyle/>
        <a:p>
          <a:endParaRPr lang="en-US" sz="1000" baseline="0">
            <a:solidFill>
              <a:schemeClr val="tx1"/>
            </a:solidFill>
          </a:endParaRPr>
        </a:p>
      </dgm:t>
    </dgm:pt>
    <dgm:pt modelId="{006ECC5D-F3EA-41B9-A310-D95F911D0877}" type="sibTrans" cxnId="{FE02449E-5FEE-4D56-B0AE-43F0B2172360}">
      <dgm:prSet custT="1"/>
      <dgm:spPr/>
      <dgm:t>
        <a:bodyPr/>
        <a:lstStyle/>
        <a:p>
          <a:endParaRPr lang="en-US" sz="1000" baseline="0">
            <a:solidFill>
              <a:schemeClr val="tx1"/>
            </a:solidFill>
          </a:endParaRPr>
        </a:p>
      </dgm:t>
    </dgm:pt>
    <dgm:pt modelId="{F9CEDD6E-A636-44D9-80DB-6760225A1AF0}">
      <dgm:prSet phldrT="[Text]" custT="1"/>
      <dgm:spPr>
        <a:solidFill>
          <a:srgbClr val="0070C0">
            <a:alpha val="29000"/>
          </a:srgbClr>
        </a:solidFill>
        <a:ln>
          <a:solidFill>
            <a:srgbClr val="0070C0"/>
          </a:solidFill>
        </a:ln>
      </dgm:spPr>
      <dgm:t>
        <a:bodyPr/>
        <a:lstStyle/>
        <a:p>
          <a:r>
            <a:rPr lang="en-US" sz="1000" baseline="0" dirty="0" smtClean="0">
              <a:solidFill>
                <a:schemeClr val="tx1"/>
              </a:solidFill>
            </a:rPr>
            <a:t>Decreased age/wt VO</a:t>
          </a:r>
          <a:endParaRPr lang="en-US" sz="1000" baseline="0" dirty="0">
            <a:solidFill>
              <a:schemeClr val="tx1"/>
            </a:solidFill>
          </a:endParaRPr>
        </a:p>
      </dgm:t>
    </dgm:pt>
    <dgm:pt modelId="{240CBFDE-1F84-4190-81BF-547719504EEB}" type="parTrans" cxnId="{14EA17D3-5136-4FF3-B3C7-87D0D8343620}">
      <dgm:prSet/>
      <dgm:spPr/>
      <dgm:t>
        <a:bodyPr/>
        <a:lstStyle/>
        <a:p>
          <a:endParaRPr lang="en-US" sz="1000"/>
        </a:p>
      </dgm:t>
    </dgm:pt>
    <dgm:pt modelId="{11E18671-E7E2-4FE5-BC49-F2E84E62DE4D}" type="sibTrans" cxnId="{14EA17D3-5136-4FF3-B3C7-87D0D8343620}">
      <dgm:prSet custT="1"/>
      <dgm:spPr/>
      <dgm:t>
        <a:bodyPr/>
        <a:lstStyle/>
        <a:p>
          <a:endParaRPr lang="en-US" sz="1000"/>
        </a:p>
      </dgm:t>
    </dgm:pt>
    <dgm:pt modelId="{A13A7DC1-C993-4CE7-AA7D-674CF530CB69}">
      <dgm:prSet phldrT="[Text]" custT="1"/>
      <dgm:spPr>
        <a:solidFill>
          <a:srgbClr val="92D050">
            <a:alpha val="36000"/>
          </a:srgbClr>
        </a:solidFill>
        <a:ln>
          <a:solidFill>
            <a:srgbClr val="92D050"/>
          </a:solidFill>
        </a:ln>
      </dgm:spPr>
      <dgm:t>
        <a:bodyPr/>
        <a:lstStyle/>
        <a:p>
          <a:r>
            <a:rPr lang="en-US" sz="1000" baseline="0" dirty="0" smtClean="0">
              <a:solidFill>
                <a:schemeClr val="tx1"/>
              </a:solidFill>
            </a:rPr>
            <a:t>Altered Development</a:t>
          </a:r>
          <a:endParaRPr lang="en-US" sz="1000" baseline="0" dirty="0">
            <a:solidFill>
              <a:schemeClr val="tx1"/>
            </a:solidFill>
          </a:endParaRPr>
        </a:p>
      </dgm:t>
    </dgm:pt>
    <dgm:pt modelId="{47EAD699-D3BA-429F-AAEF-C2A1476B9789}" type="parTrans" cxnId="{FFB0CEC6-71C5-4797-B81B-7C81E5F95A3E}">
      <dgm:prSet/>
      <dgm:spPr/>
      <dgm:t>
        <a:bodyPr/>
        <a:lstStyle/>
        <a:p>
          <a:endParaRPr lang="en-US" sz="1000"/>
        </a:p>
      </dgm:t>
    </dgm:pt>
    <dgm:pt modelId="{E71CCBCE-34FD-40DF-9580-1CAD9C61878E}" type="sibTrans" cxnId="{FFB0CEC6-71C5-4797-B81B-7C81E5F95A3E}">
      <dgm:prSet/>
      <dgm:spPr/>
      <dgm:t>
        <a:bodyPr/>
        <a:lstStyle/>
        <a:p>
          <a:endParaRPr lang="en-US" sz="1000"/>
        </a:p>
      </dgm:t>
    </dgm:pt>
    <dgm:pt modelId="{78507AFF-A88A-4D4C-B7FC-5359BB93EBF5}">
      <dgm:prSet phldrT="[Text]" custT="1"/>
      <dgm:spPr>
        <a:solidFill>
          <a:srgbClr val="0070C0">
            <a:alpha val="36000"/>
          </a:srgbClr>
        </a:solidFill>
        <a:ln>
          <a:solidFill>
            <a:srgbClr val="0070C0"/>
          </a:solidFill>
        </a:ln>
      </dgm:spPr>
      <dgm:t>
        <a:bodyPr/>
        <a:lstStyle/>
        <a:p>
          <a:r>
            <a:rPr lang="en-US" sz="1000" baseline="0" dirty="0" smtClean="0">
              <a:solidFill>
                <a:schemeClr val="tx1"/>
              </a:solidFill>
            </a:rPr>
            <a:t>Altered Estrous </a:t>
          </a:r>
          <a:r>
            <a:rPr lang="en-US" sz="1000" baseline="0" dirty="0" err="1" smtClean="0">
              <a:solidFill>
                <a:schemeClr val="tx1"/>
              </a:solidFill>
            </a:rPr>
            <a:t>cyclicity</a:t>
          </a:r>
          <a:endParaRPr lang="en-US" sz="1000" baseline="0" dirty="0">
            <a:solidFill>
              <a:schemeClr val="tx1"/>
            </a:solidFill>
          </a:endParaRPr>
        </a:p>
      </dgm:t>
    </dgm:pt>
    <dgm:pt modelId="{D5140820-D434-4A55-9946-5DE2F40EBE52}" type="parTrans" cxnId="{FA5126A7-7073-450A-B33D-3A576DA79715}">
      <dgm:prSet/>
      <dgm:spPr/>
      <dgm:t>
        <a:bodyPr/>
        <a:lstStyle/>
        <a:p>
          <a:endParaRPr lang="en-US" sz="1000"/>
        </a:p>
      </dgm:t>
    </dgm:pt>
    <dgm:pt modelId="{51E77B09-29F4-46CF-9388-08649A44D78E}" type="sibTrans" cxnId="{FA5126A7-7073-450A-B33D-3A576DA79715}">
      <dgm:prSet custT="1"/>
      <dgm:spPr/>
      <dgm:t>
        <a:bodyPr/>
        <a:lstStyle/>
        <a:p>
          <a:endParaRPr lang="en-US" sz="1000"/>
        </a:p>
      </dgm:t>
    </dgm:pt>
    <dgm:pt modelId="{8FA92923-C10F-4480-A81E-CAE77AEA9D13}" type="pres">
      <dgm:prSet presAssocID="{825C2E6B-6618-45D9-9799-182448BB5000}" presName="Name0" presStyleCnt="0">
        <dgm:presLayoutVars>
          <dgm:dir/>
          <dgm:resizeHandles val="exact"/>
        </dgm:presLayoutVars>
      </dgm:prSet>
      <dgm:spPr/>
      <dgm:t>
        <a:bodyPr/>
        <a:lstStyle/>
        <a:p>
          <a:endParaRPr lang="en-US"/>
        </a:p>
      </dgm:t>
    </dgm:pt>
    <dgm:pt modelId="{B7265B69-7841-4E6E-BB52-251F5581C46D}" type="pres">
      <dgm:prSet presAssocID="{DFE68637-55F6-4C53-A928-507A9655D831}" presName="node" presStyleLbl="node1" presStyleIdx="0" presStyleCnt="7">
        <dgm:presLayoutVars>
          <dgm:bulletEnabled val="1"/>
        </dgm:presLayoutVars>
      </dgm:prSet>
      <dgm:spPr/>
      <dgm:t>
        <a:bodyPr/>
        <a:lstStyle/>
        <a:p>
          <a:endParaRPr lang="en-US"/>
        </a:p>
      </dgm:t>
    </dgm:pt>
    <dgm:pt modelId="{667D6C0B-5371-4E06-9DB2-8E72EE7A02B2}" type="pres">
      <dgm:prSet presAssocID="{84855531-1D66-43DB-A09D-5176F084EF65}" presName="sibTrans" presStyleLbl="sibTrans1D1" presStyleIdx="0" presStyleCnt="6"/>
      <dgm:spPr/>
      <dgm:t>
        <a:bodyPr/>
        <a:lstStyle/>
        <a:p>
          <a:endParaRPr lang="en-US"/>
        </a:p>
      </dgm:t>
    </dgm:pt>
    <dgm:pt modelId="{EFDFC79D-6F0A-420E-8331-F4FF95C8C2D7}" type="pres">
      <dgm:prSet presAssocID="{84855531-1D66-43DB-A09D-5176F084EF65}" presName="connectorText" presStyleLbl="sibTrans1D1" presStyleIdx="0" presStyleCnt="6"/>
      <dgm:spPr/>
      <dgm:t>
        <a:bodyPr/>
        <a:lstStyle/>
        <a:p>
          <a:endParaRPr lang="en-US"/>
        </a:p>
      </dgm:t>
    </dgm:pt>
    <dgm:pt modelId="{1A7CF23E-1FDC-4894-A5EB-5247765023F1}" type="pres">
      <dgm:prSet presAssocID="{1D88C2D6-3CF5-415F-8928-82002037A41D}" presName="node" presStyleLbl="node1" presStyleIdx="1" presStyleCnt="7">
        <dgm:presLayoutVars>
          <dgm:bulletEnabled val="1"/>
        </dgm:presLayoutVars>
      </dgm:prSet>
      <dgm:spPr/>
      <dgm:t>
        <a:bodyPr/>
        <a:lstStyle/>
        <a:p>
          <a:endParaRPr lang="en-US"/>
        </a:p>
      </dgm:t>
    </dgm:pt>
    <dgm:pt modelId="{53249544-0641-4B60-95C0-7E3854DD51C4}" type="pres">
      <dgm:prSet presAssocID="{34686A26-F091-4012-B1F2-851D985DFC6A}" presName="sibTrans" presStyleLbl="sibTrans1D1" presStyleIdx="1" presStyleCnt="6"/>
      <dgm:spPr/>
      <dgm:t>
        <a:bodyPr/>
        <a:lstStyle/>
        <a:p>
          <a:endParaRPr lang="en-US"/>
        </a:p>
      </dgm:t>
    </dgm:pt>
    <dgm:pt modelId="{524B3052-9854-4374-8E46-7B2F0A61BB7E}" type="pres">
      <dgm:prSet presAssocID="{34686A26-F091-4012-B1F2-851D985DFC6A}" presName="connectorText" presStyleLbl="sibTrans1D1" presStyleIdx="1" presStyleCnt="6"/>
      <dgm:spPr/>
      <dgm:t>
        <a:bodyPr/>
        <a:lstStyle/>
        <a:p>
          <a:endParaRPr lang="en-US"/>
        </a:p>
      </dgm:t>
    </dgm:pt>
    <dgm:pt modelId="{2F1E32AE-A013-49F7-A315-B1CA5FFCDD1F}" type="pres">
      <dgm:prSet presAssocID="{0A2F08B3-B78B-463E-ABAE-FBAEC81FABDF}" presName="node" presStyleLbl="node1" presStyleIdx="2" presStyleCnt="7" custLinFactNeighborX="749" custLinFactNeighborY="0">
        <dgm:presLayoutVars>
          <dgm:bulletEnabled val="1"/>
        </dgm:presLayoutVars>
      </dgm:prSet>
      <dgm:spPr/>
      <dgm:t>
        <a:bodyPr/>
        <a:lstStyle/>
        <a:p>
          <a:endParaRPr lang="en-US"/>
        </a:p>
      </dgm:t>
    </dgm:pt>
    <dgm:pt modelId="{111F9636-676C-4911-9B31-B1C14F341A9A}" type="pres">
      <dgm:prSet presAssocID="{E058E09E-5D08-42ED-8E64-CFB849EE1896}" presName="sibTrans" presStyleLbl="sibTrans1D1" presStyleIdx="2" presStyleCnt="6"/>
      <dgm:spPr/>
      <dgm:t>
        <a:bodyPr/>
        <a:lstStyle/>
        <a:p>
          <a:endParaRPr lang="en-US"/>
        </a:p>
      </dgm:t>
    </dgm:pt>
    <dgm:pt modelId="{7FD41EBF-37A6-4D42-946C-22A0DE572A3A}" type="pres">
      <dgm:prSet presAssocID="{E058E09E-5D08-42ED-8E64-CFB849EE1896}" presName="connectorText" presStyleLbl="sibTrans1D1" presStyleIdx="2" presStyleCnt="6"/>
      <dgm:spPr/>
      <dgm:t>
        <a:bodyPr/>
        <a:lstStyle/>
        <a:p>
          <a:endParaRPr lang="en-US"/>
        </a:p>
      </dgm:t>
    </dgm:pt>
    <dgm:pt modelId="{375B3675-36B2-43EE-843E-45576B8E5676}" type="pres">
      <dgm:prSet presAssocID="{9950E708-0BF9-47AB-93C7-2AD0D9CDA8B8}" presName="node" presStyleLbl="node1" presStyleIdx="3" presStyleCnt="7" custScaleX="156498">
        <dgm:presLayoutVars>
          <dgm:bulletEnabled val="1"/>
        </dgm:presLayoutVars>
      </dgm:prSet>
      <dgm:spPr/>
      <dgm:t>
        <a:bodyPr/>
        <a:lstStyle/>
        <a:p>
          <a:endParaRPr lang="en-US"/>
        </a:p>
      </dgm:t>
    </dgm:pt>
    <dgm:pt modelId="{CAA81D0B-CE38-47DB-9262-B99BF17E6FFF}" type="pres">
      <dgm:prSet presAssocID="{006ECC5D-F3EA-41B9-A310-D95F911D0877}" presName="sibTrans" presStyleLbl="sibTrans1D1" presStyleIdx="3" presStyleCnt="6"/>
      <dgm:spPr/>
      <dgm:t>
        <a:bodyPr/>
        <a:lstStyle/>
        <a:p>
          <a:endParaRPr lang="en-US"/>
        </a:p>
      </dgm:t>
    </dgm:pt>
    <dgm:pt modelId="{9039F26F-3CD0-4BF2-BF6F-2828A03D76DF}" type="pres">
      <dgm:prSet presAssocID="{006ECC5D-F3EA-41B9-A310-D95F911D0877}" presName="connectorText" presStyleLbl="sibTrans1D1" presStyleIdx="3" presStyleCnt="6"/>
      <dgm:spPr/>
      <dgm:t>
        <a:bodyPr/>
        <a:lstStyle/>
        <a:p>
          <a:endParaRPr lang="en-US"/>
        </a:p>
      </dgm:t>
    </dgm:pt>
    <dgm:pt modelId="{88B0CD19-6CF1-438C-898B-30A366C912F7}" type="pres">
      <dgm:prSet presAssocID="{78507AFF-A88A-4D4C-B7FC-5359BB93EBF5}" presName="node" presStyleLbl="node1" presStyleIdx="4" presStyleCnt="7">
        <dgm:presLayoutVars>
          <dgm:bulletEnabled val="1"/>
        </dgm:presLayoutVars>
      </dgm:prSet>
      <dgm:spPr/>
      <dgm:t>
        <a:bodyPr/>
        <a:lstStyle/>
        <a:p>
          <a:endParaRPr lang="en-US"/>
        </a:p>
      </dgm:t>
    </dgm:pt>
    <dgm:pt modelId="{D388683F-D0DB-4CDC-BB18-4132501E1E96}" type="pres">
      <dgm:prSet presAssocID="{51E77B09-29F4-46CF-9388-08649A44D78E}" presName="sibTrans" presStyleLbl="sibTrans1D1" presStyleIdx="4" presStyleCnt="6"/>
      <dgm:spPr/>
      <dgm:t>
        <a:bodyPr/>
        <a:lstStyle/>
        <a:p>
          <a:endParaRPr lang="en-US"/>
        </a:p>
      </dgm:t>
    </dgm:pt>
    <dgm:pt modelId="{C42A663A-5747-45B8-A1DD-AEB8DB2A5EAF}" type="pres">
      <dgm:prSet presAssocID="{51E77B09-29F4-46CF-9388-08649A44D78E}" presName="connectorText" presStyleLbl="sibTrans1D1" presStyleIdx="4" presStyleCnt="6"/>
      <dgm:spPr/>
      <dgm:t>
        <a:bodyPr/>
        <a:lstStyle/>
        <a:p>
          <a:endParaRPr lang="en-US"/>
        </a:p>
      </dgm:t>
    </dgm:pt>
    <dgm:pt modelId="{66108911-B432-4E8F-B2F3-3202A9895A0C}" type="pres">
      <dgm:prSet presAssocID="{F9CEDD6E-A636-44D9-80DB-6760225A1AF0}" presName="node" presStyleLbl="node1" presStyleIdx="5" presStyleCnt="7">
        <dgm:presLayoutVars>
          <dgm:bulletEnabled val="1"/>
        </dgm:presLayoutVars>
      </dgm:prSet>
      <dgm:spPr/>
      <dgm:t>
        <a:bodyPr/>
        <a:lstStyle/>
        <a:p>
          <a:endParaRPr lang="en-US"/>
        </a:p>
      </dgm:t>
    </dgm:pt>
    <dgm:pt modelId="{60F2EC96-201E-4E01-A7DA-FEC348841186}" type="pres">
      <dgm:prSet presAssocID="{11E18671-E7E2-4FE5-BC49-F2E84E62DE4D}" presName="sibTrans" presStyleLbl="sibTrans1D1" presStyleIdx="5" presStyleCnt="6"/>
      <dgm:spPr/>
      <dgm:t>
        <a:bodyPr/>
        <a:lstStyle/>
        <a:p>
          <a:endParaRPr lang="en-US"/>
        </a:p>
      </dgm:t>
    </dgm:pt>
    <dgm:pt modelId="{B4E6875F-FCD4-406A-8DF7-11BFDFBC32C0}" type="pres">
      <dgm:prSet presAssocID="{11E18671-E7E2-4FE5-BC49-F2E84E62DE4D}" presName="connectorText" presStyleLbl="sibTrans1D1" presStyleIdx="5" presStyleCnt="6"/>
      <dgm:spPr/>
      <dgm:t>
        <a:bodyPr/>
        <a:lstStyle/>
        <a:p>
          <a:endParaRPr lang="en-US"/>
        </a:p>
      </dgm:t>
    </dgm:pt>
    <dgm:pt modelId="{BABA637D-91E8-4C2C-A473-C36FA35BD007}" type="pres">
      <dgm:prSet presAssocID="{A13A7DC1-C993-4CE7-AA7D-674CF530CB69}" presName="node" presStyleLbl="node1" presStyleIdx="6" presStyleCnt="7">
        <dgm:presLayoutVars>
          <dgm:bulletEnabled val="1"/>
        </dgm:presLayoutVars>
      </dgm:prSet>
      <dgm:spPr/>
      <dgm:t>
        <a:bodyPr/>
        <a:lstStyle/>
        <a:p>
          <a:endParaRPr lang="en-US"/>
        </a:p>
      </dgm:t>
    </dgm:pt>
  </dgm:ptLst>
  <dgm:cxnLst>
    <dgm:cxn modelId="{08C44504-D80E-49DB-B49B-DCC07596580C}" srcId="{825C2E6B-6618-45D9-9799-182448BB5000}" destId="{0A2F08B3-B78B-463E-ABAE-FBAEC81FABDF}" srcOrd="2" destOrd="0" parTransId="{399676D8-AC3F-4496-811A-D1E4000673D4}" sibTransId="{E058E09E-5D08-42ED-8E64-CFB849EE1896}"/>
    <dgm:cxn modelId="{4135D5EA-8F8C-40C0-A903-60F5E66B7622}" srcId="{825C2E6B-6618-45D9-9799-182448BB5000}" destId="{1D88C2D6-3CF5-415F-8928-82002037A41D}" srcOrd="1" destOrd="0" parTransId="{5A0AA70B-77F5-48AD-81B2-CC413589560E}" sibTransId="{34686A26-F091-4012-B1F2-851D985DFC6A}"/>
    <dgm:cxn modelId="{4E928484-2B77-497A-82B9-3F270ACF1497}" type="presOf" srcId="{84855531-1D66-43DB-A09D-5176F084EF65}" destId="{EFDFC79D-6F0A-420E-8331-F4FF95C8C2D7}" srcOrd="1" destOrd="0" presId="urn:microsoft.com/office/officeart/2005/8/layout/bProcess3"/>
    <dgm:cxn modelId="{6DB1DE0C-4E2C-4880-9CFC-FEB6C93EFBD5}" type="presOf" srcId="{E058E09E-5D08-42ED-8E64-CFB849EE1896}" destId="{111F9636-676C-4911-9B31-B1C14F341A9A}" srcOrd="0" destOrd="0" presId="urn:microsoft.com/office/officeart/2005/8/layout/bProcess3"/>
    <dgm:cxn modelId="{FA5126A7-7073-450A-B33D-3A576DA79715}" srcId="{825C2E6B-6618-45D9-9799-182448BB5000}" destId="{78507AFF-A88A-4D4C-B7FC-5359BB93EBF5}" srcOrd="4" destOrd="0" parTransId="{D5140820-D434-4A55-9946-5DE2F40EBE52}" sibTransId="{51E77B09-29F4-46CF-9388-08649A44D78E}"/>
    <dgm:cxn modelId="{91E6D94E-C5B2-4F4C-BA2A-87FFE27BA5AE}" type="presOf" srcId="{DFE68637-55F6-4C53-A928-507A9655D831}" destId="{B7265B69-7841-4E6E-BB52-251F5581C46D}" srcOrd="0" destOrd="0" presId="urn:microsoft.com/office/officeart/2005/8/layout/bProcess3"/>
    <dgm:cxn modelId="{1C93B403-D567-479C-B244-9E8938A8EC25}" type="presOf" srcId="{0A2F08B3-B78B-463E-ABAE-FBAEC81FABDF}" destId="{2F1E32AE-A013-49F7-A315-B1CA5FFCDD1F}" srcOrd="0" destOrd="0" presId="urn:microsoft.com/office/officeart/2005/8/layout/bProcess3"/>
    <dgm:cxn modelId="{C613BC4D-8930-4C2C-8CBD-9FB4F74EA536}" type="presOf" srcId="{34686A26-F091-4012-B1F2-851D985DFC6A}" destId="{524B3052-9854-4374-8E46-7B2F0A61BB7E}" srcOrd="1" destOrd="0" presId="urn:microsoft.com/office/officeart/2005/8/layout/bProcess3"/>
    <dgm:cxn modelId="{78110122-126F-47F1-84E5-FC487DE7A18C}" type="presOf" srcId="{34686A26-F091-4012-B1F2-851D985DFC6A}" destId="{53249544-0641-4B60-95C0-7E3854DD51C4}" srcOrd="0" destOrd="0" presId="urn:microsoft.com/office/officeart/2005/8/layout/bProcess3"/>
    <dgm:cxn modelId="{1F13E1E5-1105-49E2-9FD5-C37AAF54F842}" type="presOf" srcId="{11E18671-E7E2-4FE5-BC49-F2E84E62DE4D}" destId="{B4E6875F-FCD4-406A-8DF7-11BFDFBC32C0}" srcOrd="1" destOrd="0" presId="urn:microsoft.com/office/officeart/2005/8/layout/bProcess3"/>
    <dgm:cxn modelId="{8AFA3013-00BF-42BA-9E8E-BADE13DFBDBB}" type="presOf" srcId="{006ECC5D-F3EA-41B9-A310-D95F911D0877}" destId="{CAA81D0B-CE38-47DB-9262-B99BF17E6FFF}" srcOrd="0" destOrd="0" presId="urn:microsoft.com/office/officeart/2005/8/layout/bProcess3"/>
    <dgm:cxn modelId="{89B6EF47-1AC4-49BA-B1DB-F08D45888DB2}" type="presOf" srcId="{11E18671-E7E2-4FE5-BC49-F2E84E62DE4D}" destId="{60F2EC96-201E-4E01-A7DA-FEC348841186}" srcOrd="0" destOrd="0" presId="urn:microsoft.com/office/officeart/2005/8/layout/bProcess3"/>
    <dgm:cxn modelId="{E2BB1B8F-12CA-4773-87E2-F219F82BEB93}" type="presOf" srcId="{51E77B09-29F4-46CF-9388-08649A44D78E}" destId="{D388683F-D0DB-4CDC-BB18-4132501E1E96}" srcOrd="0" destOrd="0" presId="urn:microsoft.com/office/officeart/2005/8/layout/bProcess3"/>
    <dgm:cxn modelId="{87A51F84-D3FB-46FD-BFB0-51C5E856765C}" type="presOf" srcId="{E058E09E-5D08-42ED-8E64-CFB849EE1896}" destId="{7FD41EBF-37A6-4D42-946C-22A0DE572A3A}" srcOrd="1" destOrd="0" presId="urn:microsoft.com/office/officeart/2005/8/layout/bProcess3"/>
    <dgm:cxn modelId="{46A85EF2-8FD3-452B-B1B3-263FC3CA18A5}" type="presOf" srcId="{51E77B09-29F4-46CF-9388-08649A44D78E}" destId="{C42A663A-5747-45B8-A1DD-AEB8DB2A5EAF}" srcOrd="1" destOrd="0" presId="urn:microsoft.com/office/officeart/2005/8/layout/bProcess3"/>
    <dgm:cxn modelId="{AC0CDDBF-1926-4402-943B-41FCD8102A75}" type="presOf" srcId="{84855531-1D66-43DB-A09D-5176F084EF65}" destId="{667D6C0B-5371-4E06-9DB2-8E72EE7A02B2}" srcOrd="0" destOrd="0" presId="urn:microsoft.com/office/officeart/2005/8/layout/bProcess3"/>
    <dgm:cxn modelId="{9B5C0844-1C54-420F-9460-0DB5C7FE8972}" type="presOf" srcId="{006ECC5D-F3EA-41B9-A310-D95F911D0877}" destId="{9039F26F-3CD0-4BF2-BF6F-2828A03D76DF}" srcOrd="1" destOrd="0" presId="urn:microsoft.com/office/officeart/2005/8/layout/bProcess3"/>
    <dgm:cxn modelId="{29661DAA-DD90-40D1-BECA-9EB47873905E}" type="presOf" srcId="{78507AFF-A88A-4D4C-B7FC-5359BB93EBF5}" destId="{88B0CD19-6CF1-438C-898B-30A366C912F7}" srcOrd="0" destOrd="0" presId="urn:microsoft.com/office/officeart/2005/8/layout/bProcess3"/>
    <dgm:cxn modelId="{1846BC7C-2BFF-4CC3-A2A2-10E9B836A3DC}" type="presOf" srcId="{825C2E6B-6618-45D9-9799-182448BB5000}" destId="{8FA92923-C10F-4480-A81E-CAE77AEA9D13}" srcOrd="0" destOrd="0" presId="urn:microsoft.com/office/officeart/2005/8/layout/bProcess3"/>
    <dgm:cxn modelId="{14EA17D3-5136-4FF3-B3C7-87D0D8343620}" srcId="{825C2E6B-6618-45D9-9799-182448BB5000}" destId="{F9CEDD6E-A636-44D9-80DB-6760225A1AF0}" srcOrd="5" destOrd="0" parTransId="{240CBFDE-1F84-4190-81BF-547719504EEB}" sibTransId="{11E18671-E7E2-4FE5-BC49-F2E84E62DE4D}"/>
    <dgm:cxn modelId="{FFB0CEC6-71C5-4797-B81B-7C81E5F95A3E}" srcId="{825C2E6B-6618-45D9-9799-182448BB5000}" destId="{A13A7DC1-C993-4CE7-AA7D-674CF530CB69}" srcOrd="6" destOrd="0" parTransId="{47EAD699-D3BA-429F-AAEF-C2A1476B9789}" sibTransId="{E71CCBCE-34FD-40DF-9580-1CAD9C61878E}"/>
    <dgm:cxn modelId="{3C28F026-9B57-41A7-9395-ABF41180E462}" type="presOf" srcId="{9950E708-0BF9-47AB-93C7-2AD0D9CDA8B8}" destId="{375B3675-36B2-43EE-843E-45576B8E5676}" srcOrd="0" destOrd="0" presId="urn:microsoft.com/office/officeart/2005/8/layout/bProcess3"/>
    <dgm:cxn modelId="{9D7B1AB1-6BD7-40A4-B346-EB64BB6B4384}" type="presOf" srcId="{1D88C2D6-3CF5-415F-8928-82002037A41D}" destId="{1A7CF23E-1FDC-4894-A5EB-5247765023F1}" srcOrd="0" destOrd="0" presId="urn:microsoft.com/office/officeart/2005/8/layout/bProcess3"/>
    <dgm:cxn modelId="{4351F65E-7C92-4EB7-ACA2-937140BC33F4}" type="presOf" srcId="{F9CEDD6E-A636-44D9-80DB-6760225A1AF0}" destId="{66108911-B432-4E8F-B2F3-3202A9895A0C}" srcOrd="0" destOrd="0" presId="urn:microsoft.com/office/officeart/2005/8/layout/bProcess3"/>
    <dgm:cxn modelId="{66D3A329-155F-469C-BDCD-11DA3722BA95}" type="presOf" srcId="{A13A7DC1-C993-4CE7-AA7D-674CF530CB69}" destId="{BABA637D-91E8-4C2C-A473-C36FA35BD007}" srcOrd="0" destOrd="0" presId="urn:microsoft.com/office/officeart/2005/8/layout/bProcess3"/>
    <dgm:cxn modelId="{B5B00F87-1184-451A-89D6-C94B7FE081A1}" srcId="{825C2E6B-6618-45D9-9799-182448BB5000}" destId="{DFE68637-55F6-4C53-A928-507A9655D831}" srcOrd="0" destOrd="0" parTransId="{FFC6B861-913D-4D42-8D96-01B9C53349B2}" sibTransId="{84855531-1D66-43DB-A09D-5176F084EF65}"/>
    <dgm:cxn modelId="{FE02449E-5FEE-4D56-B0AE-43F0B2172360}" srcId="{825C2E6B-6618-45D9-9799-182448BB5000}" destId="{9950E708-0BF9-47AB-93C7-2AD0D9CDA8B8}" srcOrd="3" destOrd="0" parTransId="{76FC826B-E964-44D6-8C3F-B19D90F49203}" sibTransId="{006ECC5D-F3EA-41B9-A310-D95F911D0877}"/>
    <dgm:cxn modelId="{89A5993C-7D2D-463D-A589-A356442C8399}" type="presParOf" srcId="{8FA92923-C10F-4480-A81E-CAE77AEA9D13}" destId="{B7265B69-7841-4E6E-BB52-251F5581C46D}" srcOrd="0" destOrd="0" presId="urn:microsoft.com/office/officeart/2005/8/layout/bProcess3"/>
    <dgm:cxn modelId="{B5DAEA85-9CA5-49F6-BA60-C455C8BC57D0}" type="presParOf" srcId="{8FA92923-C10F-4480-A81E-CAE77AEA9D13}" destId="{667D6C0B-5371-4E06-9DB2-8E72EE7A02B2}" srcOrd="1" destOrd="0" presId="urn:microsoft.com/office/officeart/2005/8/layout/bProcess3"/>
    <dgm:cxn modelId="{2810121F-F5B7-435A-8E26-4616F01393E1}" type="presParOf" srcId="{667D6C0B-5371-4E06-9DB2-8E72EE7A02B2}" destId="{EFDFC79D-6F0A-420E-8331-F4FF95C8C2D7}" srcOrd="0" destOrd="0" presId="urn:microsoft.com/office/officeart/2005/8/layout/bProcess3"/>
    <dgm:cxn modelId="{97334674-501D-444D-B382-5916A4D41528}" type="presParOf" srcId="{8FA92923-C10F-4480-A81E-CAE77AEA9D13}" destId="{1A7CF23E-1FDC-4894-A5EB-5247765023F1}" srcOrd="2" destOrd="0" presId="urn:microsoft.com/office/officeart/2005/8/layout/bProcess3"/>
    <dgm:cxn modelId="{1EBAB1B2-FB22-49B3-BA1A-F6892212D461}" type="presParOf" srcId="{8FA92923-C10F-4480-A81E-CAE77AEA9D13}" destId="{53249544-0641-4B60-95C0-7E3854DD51C4}" srcOrd="3" destOrd="0" presId="urn:microsoft.com/office/officeart/2005/8/layout/bProcess3"/>
    <dgm:cxn modelId="{26CFB4C8-4881-44BC-B5A4-C2B07C7EC7E4}" type="presParOf" srcId="{53249544-0641-4B60-95C0-7E3854DD51C4}" destId="{524B3052-9854-4374-8E46-7B2F0A61BB7E}" srcOrd="0" destOrd="0" presId="urn:microsoft.com/office/officeart/2005/8/layout/bProcess3"/>
    <dgm:cxn modelId="{9B80E6EE-D297-475B-BE93-1E556D7961C5}" type="presParOf" srcId="{8FA92923-C10F-4480-A81E-CAE77AEA9D13}" destId="{2F1E32AE-A013-49F7-A315-B1CA5FFCDD1F}" srcOrd="4" destOrd="0" presId="urn:microsoft.com/office/officeart/2005/8/layout/bProcess3"/>
    <dgm:cxn modelId="{6F7349E4-3C8A-4AF6-929F-4EA37F42E31C}" type="presParOf" srcId="{8FA92923-C10F-4480-A81E-CAE77AEA9D13}" destId="{111F9636-676C-4911-9B31-B1C14F341A9A}" srcOrd="5" destOrd="0" presId="urn:microsoft.com/office/officeart/2005/8/layout/bProcess3"/>
    <dgm:cxn modelId="{CDBE39F9-6DB5-4767-9240-C729F8E14AB3}" type="presParOf" srcId="{111F9636-676C-4911-9B31-B1C14F341A9A}" destId="{7FD41EBF-37A6-4D42-946C-22A0DE572A3A}" srcOrd="0" destOrd="0" presId="urn:microsoft.com/office/officeart/2005/8/layout/bProcess3"/>
    <dgm:cxn modelId="{C7096336-C674-4EAA-B10C-38B027EA4934}" type="presParOf" srcId="{8FA92923-C10F-4480-A81E-CAE77AEA9D13}" destId="{375B3675-36B2-43EE-843E-45576B8E5676}" srcOrd="6" destOrd="0" presId="urn:microsoft.com/office/officeart/2005/8/layout/bProcess3"/>
    <dgm:cxn modelId="{CA373791-6282-4138-AC5B-A1985175E2A8}" type="presParOf" srcId="{8FA92923-C10F-4480-A81E-CAE77AEA9D13}" destId="{CAA81D0B-CE38-47DB-9262-B99BF17E6FFF}" srcOrd="7" destOrd="0" presId="urn:microsoft.com/office/officeart/2005/8/layout/bProcess3"/>
    <dgm:cxn modelId="{B6CA11C8-A42A-4652-AB59-61FE9B998E6D}" type="presParOf" srcId="{CAA81D0B-CE38-47DB-9262-B99BF17E6FFF}" destId="{9039F26F-3CD0-4BF2-BF6F-2828A03D76DF}" srcOrd="0" destOrd="0" presId="urn:microsoft.com/office/officeart/2005/8/layout/bProcess3"/>
    <dgm:cxn modelId="{48ABC5B6-7A3A-4472-9205-3FA46CE01420}" type="presParOf" srcId="{8FA92923-C10F-4480-A81E-CAE77AEA9D13}" destId="{88B0CD19-6CF1-438C-898B-30A366C912F7}" srcOrd="8" destOrd="0" presId="urn:microsoft.com/office/officeart/2005/8/layout/bProcess3"/>
    <dgm:cxn modelId="{E9AC2005-F54A-455E-B721-24B4B0BC54F2}" type="presParOf" srcId="{8FA92923-C10F-4480-A81E-CAE77AEA9D13}" destId="{D388683F-D0DB-4CDC-BB18-4132501E1E96}" srcOrd="9" destOrd="0" presId="urn:microsoft.com/office/officeart/2005/8/layout/bProcess3"/>
    <dgm:cxn modelId="{B2178360-FD7F-4347-A47E-2A42B4F65245}" type="presParOf" srcId="{D388683F-D0DB-4CDC-BB18-4132501E1E96}" destId="{C42A663A-5747-45B8-A1DD-AEB8DB2A5EAF}" srcOrd="0" destOrd="0" presId="urn:microsoft.com/office/officeart/2005/8/layout/bProcess3"/>
    <dgm:cxn modelId="{B40C4338-4AF6-4F4B-932B-726A78068708}" type="presParOf" srcId="{8FA92923-C10F-4480-A81E-CAE77AEA9D13}" destId="{66108911-B432-4E8F-B2F3-3202A9895A0C}" srcOrd="10" destOrd="0" presId="urn:microsoft.com/office/officeart/2005/8/layout/bProcess3"/>
    <dgm:cxn modelId="{AA642B49-CBF8-413F-B070-75D9F69FFE64}" type="presParOf" srcId="{8FA92923-C10F-4480-A81E-CAE77AEA9D13}" destId="{60F2EC96-201E-4E01-A7DA-FEC348841186}" srcOrd="11" destOrd="0" presId="urn:microsoft.com/office/officeart/2005/8/layout/bProcess3"/>
    <dgm:cxn modelId="{6F3436D7-432C-4960-9BA6-0BDF15E6B54B}" type="presParOf" srcId="{60F2EC96-201E-4E01-A7DA-FEC348841186}" destId="{B4E6875F-FCD4-406A-8DF7-11BFDFBC32C0}" srcOrd="0" destOrd="0" presId="urn:microsoft.com/office/officeart/2005/8/layout/bProcess3"/>
    <dgm:cxn modelId="{33FA41F1-CDE3-412C-8E92-7EB438B9C0E0}" type="presParOf" srcId="{8FA92923-C10F-4480-A81E-CAE77AEA9D13}" destId="{BABA637D-91E8-4C2C-A473-C36FA35BD007}" srcOrd="12" destOrd="0" presId="urn:microsoft.com/office/officeart/2005/8/layout/b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5C2E6B-6618-45D9-9799-182448BB5000}"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DFE68637-55F6-4C53-A928-507A9655D831}">
      <dgm:prSet phldrT="[Text]"/>
      <dgm:spPr>
        <a:solidFill>
          <a:srgbClr val="7030A0">
            <a:alpha val="23000"/>
          </a:srgbClr>
        </a:solidFill>
        <a:ln>
          <a:solidFill>
            <a:srgbClr val="7030A0"/>
          </a:solidFill>
        </a:ln>
      </dgm:spPr>
      <dgm:t>
        <a:bodyPr/>
        <a:lstStyle/>
        <a:p>
          <a:r>
            <a:rPr lang="en-US" baseline="0" dirty="0" smtClean="0">
              <a:solidFill>
                <a:schemeClr val="tx1"/>
              </a:solidFill>
            </a:rPr>
            <a:t>ER </a:t>
          </a:r>
          <a:r>
            <a:rPr lang="en-US" baseline="0" dirty="0" err="1" smtClean="0">
              <a:solidFill>
                <a:schemeClr val="tx1"/>
              </a:solidFill>
            </a:rPr>
            <a:t>Agonism</a:t>
          </a:r>
          <a:endParaRPr lang="en-US" baseline="0" dirty="0">
            <a:solidFill>
              <a:schemeClr val="tx1"/>
            </a:solidFill>
          </a:endParaRPr>
        </a:p>
      </dgm:t>
    </dgm:pt>
    <dgm:pt modelId="{FFC6B861-913D-4D42-8D96-01B9C53349B2}" type="parTrans" cxnId="{B5B00F87-1184-451A-89D6-C94B7FE081A1}">
      <dgm:prSet/>
      <dgm:spPr/>
      <dgm:t>
        <a:bodyPr/>
        <a:lstStyle/>
        <a:p>
          <a:endParaRPr lang="en-US" baseline="0">
            <a:solidFill>
              <a:schemeClr val="tx1"/>
            </a:solidFill>
          </a:endParaRPr>
        </a:p>
      </dgm:t>
    </dgm:pt>
    <dgm:pt modelId="{84855531-1D66-43DB-A09D-5176F084EF65}" type="sibTrans" cxnId="{B5B00F87-1184-451A-89D6-C94B7FE081A1}">
      <dgm:prSet/>
      <dgm:spPr/>
      <dgm:t>
        <a:bodyPr/>
        <a:lstStyle/>
        <a:p>
          <a:endParaRPr lang="en-US" baseline="0">
            <a:solidFill>
              <a:schemeClr val="tx1"/>
            </a:solidFill>
          </a:endParaRPr>
        </a:p>
      </dgm:t>
    </dgm:pt>
    <dgm:pt modelId="{8FA92923-C10F-4480-A81E-CAE77AEA9D13}" type="pres">
      <dgm:prSet presAssocID="{825C2E6B-6618-45D9-9799-182448BB5000}" presName="Name0" presStyleCnt="0">
        <dgm:presLayoutVars>
          <dgm:dir/>
          <dgm:resizeHandles val="exact"/>
        </dgm:presLayoutVars>
      </dgm:prSet>
      <dgm:spPr/>
      <dgm:t>
        <a:bodyPr/>
        <a:lstStyle/>
        <a:p>
          <a:endParaRPr lang="en-US"/>
        </a:p>
      </dgm:t>
    </dgm:pt>
    <dgm:pt modelId="{B7265B69-7841-4E6E-BB52-251F5581C46D}" type="pres">
      <dgm:prSet presAssocID="{DFE68637-55F6-4C53-A928-507A9655D831}" presName="node" presStyleLbl="node1" presStyleIdx="0" presStyleCnt="1">
        <dgm:presLayoutVars>
          <dgm:bulletEnabled val="1"/>
        </dgm:presLayoutVars>
      </dgm:prSet>
      <dgm:spPr/>
      <dgm:t>
        <a:bodyPr/>
        <a:lstStyle/>
        <a:p>
          <a:endParaRPr lang="en-US"/>
        </a:p>
      </dgm:t>
    </dgm:pt>
  </dgm:ptLst>
  <dgm:cxnLst>
    <dgm:cxn modelId="{B5B00F87-1184-451A-89D6-C94B7FE081A1}" srcId="{825C2E6B-6618-45D9-9799-182448BB5000}" destId="{DFE68637-55F6-4C53-A928-507A9655D831}" srcOrd="0" destOrd="0" parTransId="{FFC6B861-913D-4D42-8D96-01B9C53349B2}" sibTransId="{84855531-1D66-43DB-A09D-5176F084EF65}"/>
    <dgm:cxn modelId="{9BC5650A-1131-4CE9-A1A9-1D78F78B2B6D}" type="presOf" srcId="{825C2E6B-6618-45D9-9799-182448BB5000}" destId="{8FA92923-C10F-4480-A81E-CAE77AEA9D13}" srcOrd="0" destOrd="0" presId="urn:microsoft.com/office/officeart/2005/8/layout/bProcess3"/>
    <dgm:cxn modelId="{4F397127-8DB3-40D7-8D58-BE78A914A9E3}" type="presOf" srcId="{DFE68637-55F6-4C53-A928-507A9655D831}" destId="{B7265B69-7841-4E6E-BB52-251F5581C46D}" srcOrd="0" destOrd="0" presId="urn:microsoft.com/office/officeart/2005/8/layout/bProcess3"/>
    <dgm:cxn modelId="{D29F179F-E8C5-474C-B57D-6487FE880AB6}" type="presParOf" srcId="{8FA92923-C10F-4480-A81E-CAE77AEA9D13}" destId="{B7265B69-7841-4E6E-BB52-251F5581C46D}" srcOrd="0" destOrd="0" presId="urn:microsoft.com/office/officeart/2005/8/layout/bProcess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5C2E6B-6618-45D9-9799-182448BB5000}" type="doc">
      <dgm:prSet loTypeId="urn:microsoft.com/office/officeart/2005/8/layout/bProcess3" loCatId="process" qsTypeId="urn:microsoft.com/office/officeart/2005/8/quickstyle/simple1" qsCatId="simple" csTypeId="urn:microsoft.com/office/officeart/2005/8/colors/accent0_2" csCatId="mainScheme" phldr="1"/>
      <dgm:spPr/>
      <dgm:t>
        <a:bodyPr/>
        <a:lstStyle/>
        <a:p>
          <a:endParaRPr lang="en-US"/>
        </a:p>
      </dgm:t>
    </dgm:pt>
    <dgm:pt modelId="{DFE68637-55F6-4C53-A928-507A9655D831}">
      <dgm:prSet phldrT="[Text]" custT="1"/>
      <dgm:spPr>
        <a:solidFill>
          <a:srgbClr val="7030A0">
            <a:alpha val="23000"/>
          </a:srgbClr>
        </a:solidFill>
        <a:ln>
          <a:solidFill>
            <a:srgbClr val="7030A0"/>
          </a:solidFill>
        </a:ln>
      </dgm:spPr>
      <dgm:t>
        <a:bodyPr/>
        <a:lstStyle/>
        <a:p>
          <a:pPr>
            <a:lnSpc>
              <a:spcPct val="100000"/>
            </a:lnSpc>
            <a:spcAft>
              <a:spcPts val="0"/>
            </a:spcAft>
          </a:pPr>
          <a:r>
            <a:rPr lang="en-US" sz="1000" baseline="0" dirty="0" smtClean="0">
              <a:solidFill>
                <a:schemeClr val="tx1"/>
              </a:solidFill>
            </a:rPr>
            <a:t>Altered</a:t>
          </a:r>
        </a:p>
        <a:p>
          <a:pPr>
            <a:lnSpc>
              <a:spcPct val="100000"/>
            </a:lnSpc>
            <a:spcAft>
              <a:spcPts val="0"/>
            </a:spcAft>
          </a:pPr>
          <a:r>
            <a:rPr lang="en-US" sz="1000" baseline="0" dirty="0" err="1" smtClean="0">
              <a:solidFill>
                <a:schemeClr val="tx1"/>
              </a:solidFill>
            </a:rPr>
            <a:t>Steroidogenesis</a:t>
          </a:r>
          <a:endParaRPr lang="en-US" sz="1000" baseline="0" dirty="0" smtClean="0">
            <a:solidFill>
              <a:schemeClr val="tx1"/>
            </a:solidFill>
          </a:endParaRPr>
        </a:p>
        <a:p>
          <a:pPr>
            <a:lnSpc>
              <a:spcPct val="100000"/>
            </a:lnSpc>
            <a:spcAft>
              <a:spcPts val="0"/>
            </a:spcAft>
          </a:pPr>
          <a:r>
            <a:rPr lang="en-US" sz="1000" baseline="0" dirty="0" smtClean="0">
              <a:solidFill>
                <a:schemeClr val="tx1"/>
              </a:solidFill>
            </a:rPr>
            <a:t>(e.g. </a:t>
          </a:r>
          <a:r>
            <a:rPr lang="en-US" sz="1000" baseline="0" dirty="0" err="1" smtClean="0">
              <a:solidFill>
                <a:schemeClr val="tx1"/>
              </a:solidFill>
            </a:rPr>
            <a:t>StAR</a:t>
          </a:r>
          <a:r>
            <a:rPr lang="en-US" sz="1000" baseline="0" dirty="0" smtClean="0">
              <a:solidFill>
                <a:schemeClr val="tx1"/>
              </a:solidFill>
            </a:rPr>
            <a:t>, CYP11a, CYP17) </a:t>
          </a:r>
          <a:endParaRPr lang="en-US" sz="1000" baseline="0" dirty="0">
            <a:solidFill>
              <a:schemeClr val="tx1"/>
            </a:solidFill>
          </a:endParaRPr>
        </a:p>
      </dgm:t>
    </dgm:pt>
    <dgm:pt modelId="{FFC6B861-913D-4D42-8D96-01B9C53349B2}" type="parTrans" cxnId="{B5B00F87-1184-451A-89D6-C94B7FE081A1}">
      <dgm:prSet/>
      <dgm:spPr/>
      <dgm:t>
        <a:bodyPr/>
        <a:lstStyle/>
        <a:p>
          <a:endParaRPr lang="en-US" sz="1000" baseline="0">
            <a:solidFill>
              <a:schemeClr val="tx1"/>
            </a:solidFill>
          </a:endParaRPr>
        </a:p>
      </dgm:t>
    </dgm:pt>
    <dgm:pt modelId="{84855531-1D66-43DB-A09D-5176F084EF65}" type="sibTrans" cxnId="{B5B00F87-1184-451A-89D6-C94B7FE081A1}">
      <dgm:prSet custT="1"/>
      <dgm:spPr/>
      <dgm:t>
        <a:bodyPr/>
        <a:lstStyle/>
        <a:p>
          <a:endParaRPr lang="en-US" sz="1000" baseline="0">
            <a:solidFill>
              <a:schemeClr val="tx1"/>
            </a:solidFill>
          </a:endParaRPr>
        </a:p>
      </dgm:t>
    </dgm:pt>
    <dgm:pt modelId="{1D88C2D6-3CF5-415F-8928-82002037A41D}">
      <dgm:prSet phldrT="[Text]" custT="1"/>
      <dgm:spPr>
        <a:solidFill>
          <a:schemeClr val="bg1"/>
        </a:solidFill>
        <a:ln>
          <a:solidFill>
            <a:schemeClr val="tx1"/>
          </a:solidFill>
        </a:ln>
      </dgm:spPr>
      <dgm:t>
        <a:bodyPr/>
        <a:lstStyle/>
        <a:p>
          <a:endParaRPr lang="en-US" sz="1000" baseline="0" dirty="0">
            <a:solidFill>
              <a:schemeClr val="tx1"/>
            </a:solidFill>
          </a:endParaRPr>
        </a:p>
      </dgm:t>
    </dgm:pt>
    <dgm:pt modelId="{5A0AA70B-77F5-48AD-81B2-CC413589560E}" type="parTrans" cxnId="{4135D5EA-8F8C-40C0-A903-60F5E66B7622}">
      <dgm:prSet/>
      <dgm:spPr/>
      <dgm:t>
        <a:bodyPr/>
        <a:lstStyle/>
        <a:p>
          <a:endParaRPr lang="en-US" sz="1000" baseline="0">
            <a:solidFill>
              <a:schemeClr val="tx1"/>
            </a:solidFill>
          </a:endParaRPr>
        </a:p>
      </dgm:t>
    </dgm:pt>
    <dgm:pt modelId="{34686A26-F091-4012-B1F2-851D985DFC6A}" type="sibTrans" cxnId="{4135D5EA-8F8C-40C0-A903-60F5E66B7622}">
      <dgm:prSet custT="1"/>
      <dgm:spPr/>
      <dgm:t>
        <a:bodyPr/>
        <a:lstStyle/>
        <a:p>
          <a:endParaRPr lang="en-US" sz="1000" baseline="0">
            <a:solidFill>
              <a:schemeClr val="tx1"/>
            </a:solidFill>
          </a:endParaRPr>
        </a:p>
      </dgm:t>
    </dgm:pt>
    <dgm:pt modelId="{0A2F08B3-B78B-463E-ABAE-FBAEC81FABDF}">
      <dgm:prSet phldrT="[Text]" custT="1"/>
      <dgm:spPr>
        <a:solidFill>
          <a:srgbClr val="0070C0">
            <a:alpha val="29000"/>
          </a:srgbClr>
        </a:solidFill>
      </dgm:spPr>
      <dgm:t>
        <a:bodyPr/>
        <a:lstStyle/>
        <a:p>
          <a:r>
            <a:rPr lang="en-US" sz="1000" baseline="0" dirty="0" smtClean="0">
              <a:solidFill>
                <a:schemeClr val="tx1"/>
              </a:solidFill>
            </a:rPr>
            <a:t>Increased ER activation</a:t>
          </a:r>
          <a:endParaRPr lang="en-US" sz="1000" baseline="0" dirty="0">
            <a:solidFill>
              <a:schemeClr val="tx1"/>
            </a:solidFill>
          </a:endParaRPr>
        </a:p>
      </dgm:t>
    </dgm:pt>
    <dgm:pt modelId="{399676D8-AC3F-4496-811A-D1E4000673D4}" type="parTrans" cxnId="{08C44504-D80E-49DB-B49B-DCC07596580C}">
      <dgm:prSet/>
      <dgm:spPr/>
      <dgm:t>
        <a:bodyPr/>
        <a:lstStyle/>
        <a:p>
          <a:endParaRPr lang="en-US" sz="1000" baseline="0">
            <a:solidFill>
              <a:schemeClr val="tx1"/>
            </a:solidFill>
          </a:endParaRPr>
        </a:p>
      </dgm:t>
    </dgm:pt>
    <dgm:pt modelId="{E058E09E-5D08-42ED-8E64-CFB849EE1896}" type="sibTrans" cxnId="{08C44504-D80E-49DB-B49B-DCC07596580C}">
      <dgm:prSet custT="1"/>
      <dgm:spPr/>
      <dgm:t>
        <a:bodyPr/>
        <a:lstStyle/>
        <a:p>
          <a:endParaRPr lang="en-US" sz="1000" baseline="0">
            <a:solidFill>
              <a:schemeClr val="tx1"/>
            </a:solidFill>
          </a:endParaRPr>
        </a:p>
      </dgm:t>
    </dgm:pt>
    <dgm:pt modelId="{9950E708-0BF9-47AB-93C7-2AD0D9CDA8B8}">
      <dgm:prSet phldrT="[Text]" custT="1"/>
      <dgm:spPr>
        <a:solidFill>
          <a:srgbClr val="0070C0">
            <a:alpha val="29000"/>
          </a:srgbClr>
        </a:solidFill>
        <a:ln>
          <a:solidFill>
            <a:srgbClr val="0070C0"/>
          </a:solidFill>
        </a:ln>
      </dgm:spPr>
      <dgm:t>
        <a:bodyPr/>
        <a:lstStyle/>
        <a:p>
          <a:pPr>
            <a:spcAft>
              <a:spcPts val="0"/>
            </a:spcAft>
          </a:pPr>
          <a:r>
            <a:rPr lang="en-US" sz="1000" baseline="0" dirty="0" smtClean="0">
              <a:solidFill>
                <a:schemeClr val="tx1"/>
              </a:solidFill>
            </a:rPr>
            <a:t>Increased uterine wt</a:t>
          </a:r>
        </a:p>
        <a:p>
          <a:pPr>
            <a:spcAft>
              <a:spcPts val="0"/>
            </a:spcAft>
          </a:pPr>
          <a:r>
            <a:rPr lang="en-US" sz="1000" baseline="0" dirty="0" smtClean="0">
              <a:solidFill>
                <a:schemeClr val="tx1"/>
              </a:solidFill>
            </a:rPr>
            <a:t>Increased ovarian wt</a:t>
          </a:r>
        </a:p>
        <a:p>
          <a:pPr>
            <a:spcAft>
              <a:spcPts val="0"/>
            </a:spcAft>
          </a:pPr>
          <a:r>
            <a:rPr lang="en-US" sz="1000" baseline="0" dirty="0" smtClean="0">
              <a:solidFill>
                <a:schemeClr val="tx1"/>
              </a:solidFill>
            </a:rPr>
            <a:t>Altered </a:t>
          </a:r>
          <a:r>
            <a:rPr lang="en-US" sz="1000" baseline="0" dirty="0" err="1" smtClean="0">
              <a:solidFill>
                <a:schemeClr val="tx1"/>
              </a:solidFill>
            </a:rPr>
            <a:t>gonadal</a:t>
          </a:r>
          <a:r>
            <a:rPr lang="en-US" sz="1000" baseline="0" dirty="0" smtClean="0">
              <a:solidFill>
                <a:schemeClr val="tx1"/>
              </a:solidFill>
            </a:rPr>
            <a:t> histopathology</a:t>
          </a:r>
          <a:endParaRPr lang="en-US" sz="1000" baseline="0" dirty="0">
            <a:solidFill>
              <a:schemeClr val="tx1"/>
            </a:solidFill>
          </a:endParaRPr>
        </a:p>
      </dgm:t>
    </dgm:pt>
    <dgm:pt modelId="{76FC826B-E964-44D6-8C3F-B19D90F49203}" type="parTrans" cxnId="{FE02449E-5FEE-4D56-B0AE-43F0B2172360}">
      <dgm:prSet/>
      <dgm:spPr/>
      <dgm:t>
        <a:bodyPr/>
        <a:lstStyle/>
        <a:p>
          <a:endParaRPr lang="en-US" sz="1000" baseline="0">
            <a:solidFill>
              <a:schemeClr val="tx1"/>
            </a:solidFill>
          </a:endParaRPr>
        </a:p>
      </dgm:t>
    </dgm:pt>
    <dgm:pt modelId="{006ECC5D-F3EA-41B9-A310-D95F911D0877}" type="sibTrans" cxnId="{FE02449E-5FEE-4D56-B0AE-43F0B2172360}">
      <dgm:prSet custT="1"/>
      <dgm:spPr/>
      <dgm:t>
        <a:bodyPr/>
        <a:lstStyle/>
        <a:p>
          <a:endParaRPr lang="en-US" sz="1000" baseline="0">
            <a:solidFill>
              <a:schemeClr val="tx1"/>
            </a:solidFill>
          </a:endParaRPr>
        </a:p>
      </dgm:t>
    </dgm:pt>
    <dgm:pt modelId="{F9CEDD6E-A636-44D9-80DB-6760225A1AF0}">
      <dgm:prSet phldrT="[Text]" custT="1"/>
      <dgm:spPr>
        <a:solidFill>
          <a:srgbClr val="0070C0">
            <a:alpha val="29000"/>
          </a:srgbClr>
        </a:solidFill>
        <a:ln>
          <a:solidFill>
            <a:srgbClr val="0070C0"/>
          </a:solidFill>
        </a:ln>
      </dgm:spPr>
      <dgm:t>
        <a:bodyPr/>
        <a:lstStyle/>
        <a:p>
          <a:r>
            <a:rPr lang="en-US" sz="1000" baseline="0" dirty="0" smtClean="0">
              <a:solidFill>
                <a:schemeClr val="tx1"/>
              </a:solidFill>
            </a:rPr>
            <a:t>Decreased age/wt VO</a:t>
          </a:r>
          <a:endParaRPr lang="en-US" sz="1000" baseline="0" dirty="0">
            <a:solidFill>
              <a:schemeClr val="tx1"/>
            </a:solidFill>
          </a:endParaRPr>
        </a:p>
      </dgm:t>
    </dgm:pt>
    <dgm:pt modelId="{240CBFDE-1F84-4190-81BF-547719504EEB}" type="parTrans" cxnId="{14EA17D3-5136-4FF3-B3C7-87D0D8343620}">
      <dgm:prSet/>
      <dgm:spPr/>
      <dgm:t>
        <a:bodyPr/>
        <a:lstStyle/>
        <a:p>
          <a:endParaRPr lang="en-US" sz="1000"/>
        </a:p>
      </dgm:t>
    </dgm:pt>
    <dgm:pt modelId="{11E18671-E7E2-4FE5-BC49-F2E84E62DE4D}" type="sibTrans" cxnId="{14EA17D3-5136-4FF3-B3C7-87D0D8343620}">
      <dgm:prSet custT="1"/>
      <dgm:spPr/>
      <dgm:t>
        <a:bodyPr/>
        <a:lstStyle/>
        <a:p>
          <a:endParaRPr lang="en-US" sz="1000"/>
        </a:p>
      </dgm:t>
    </dgm:pt>
    <dgm:pt modelId="{A13A7DC1-C993-4CE7-AA7D-674CF530CB69}">
      <dgm:prSet phldrT="[Text]" custT="1"/>
      <dgm:spPr>
        <a:solidFill>
          <a:schemeClr val="bg1"/>
        </a:solidFill>
        <a:ln>
          <a:solidFill>
            <a:schemeClr val="tx1"/>
          </a:solidFill>
        </a:ln>
      </dgm:spPr>
      <dgm:t>
        <a:bodyPr/>
        <a:lstStyle/>
        <a:p>
          <a:endParaRPr lang="en-US" sz="1000" baseline="0" dirty="0">
            <a:solidFill>
              <a:schemeClr val="tx1"/>
            </a:solidFill>
          </a:endParaRPr>
        </a:p>
      </dgm:t>
    </dgm:pt>
    <dgm:pt modelId="{47EAD699-D3BA-429F-AAEF-C2A1476B9789}" type="parTrans" cxnId="{FFB0CEC6-71C5-4797-B81B-7C81E5F95A3E}">
      <dgm:prSet/>
      <dgm:spPr/>
      <dgm:t>
        <a:bodyPr/>
        <a:lstStyle/>
        <a:p>
          <a:endParaRPr lang="en-US" sz="1000"/>
        </a:p>
      </dgm:t>
    </dgm:pt>
    <dgm:pt modelId="{E71CCBCE-34FD-40DF-9580-1CAD9C61878E}" type="sibTrans" cxnId="{FFB0CEC6-71C5-4797-B81B-7C81E5F95A3E}">
      <dgm:prSet/>
      <dgm:spPr/>
      <dgm:t>
        <a:bodyPr/>
        <a:lstStyle/>
        <a:p>
          <a:endParaRPr lang="en-US" sz="1000"/>
        </a:p>
      </dgm:t>
    </dgm:pt>
    <dgm:pt modelId="{78507AFF-A88A-4D4C-B7FC-5359BB93EBF5}">
      <dgm:prSet phldrT="[Text]" custT="1"/>
      <dgm:spPr>
        <a:solidFill>
          <a:srgbClr val="0070C0">
            <a:alpha val="36000"/>
          </a:srgbClr>
        </a:solidFill>
        <a:ln>
          <a:solidFill>
            <a:srgbClr val="0070C0"/>
          </a:solidFill>
        </a:ln>
      </dgm:spPr>
      <dgm:t>
        <a:bodyPr/>
        <a:lstStyle/>
        <a:p>
          <a:r>
            <a:rPr lang="en-US" sz="1000" baseline="0" dirty="0" smtClean="0">
              <a:solidFill>
                <a:schemeClr val="tx1"/>
              </a:solidFill>
            </a:rPr>
            <a:t>Altered Estrous </a:t>
          </a:r>
          <a:r>
            <a:rPr lang="en-US" sz="1000" baseline="0" dirty="0" err="1" smtClean="0">
              <a:solidFill>
                <a:schemeClr val="tx1"/>
              </a:solidFill>
            </a:rPr>
            <a:t>cyclicity</a:t>
          </a:r>
          <a:endParaRPr lang="en-US" sz="1000" baseline="0" dirty="0">
            <a:solidFill>
              <a:schemeClr val="tx1"/>
            </a:solidFill>
          </a:endParaRPr>
        </a:p>
      </dgm:t>
    </dgm:pt>
    <dgm:pt modelId="{D5140820-D434-4A55-9946-5DE2F40EBE52}" type="parTrans" cxnId="{FA5126A7-7073-450A-B33D-3A576DA79715}">
      <dgm:prSet/>
      <dgm:spPr/>
      <dgm:t>
        <a:bodyPr/>
        <a:lstStyle/>
        <a:p>
          <a:endParaRPr lang="en-US" sz="1000"/>
        </a:p>
      </dgm:t>
    </dgm:pt>
    <dgm:pt modelId="{51E77B09-29F4-46CF-9388-08649A44D78E}" type="sibTrans" cxnId="{FA5126A7-7073-450A-B33D-3A576DA79715}">
      <dgm:prSet custT="1"/>
      <dgm:spPr/>
      <dgm:t>
        <a:bodyPr/>
        <a:lstStyle/>
        <a:p>
          <a:endParaRPr lang="en-US" sz="1000"/>
        </a:p>
      </dgm:t>
    </dgm:pt>
    <dgm:pt modelId="{8FA92923-C10F-4480-A81E-CAE77AEA9D13}" type="pres">
      <dgm:prSet presAssocID="{825C2E6B-6618-45D9-9799-182448BB5000}" presName="Name0" presStyleCnt="0">
        <dgm:presLayoutVars>
          <dgm:dir/>
          <dgm:resizeHandles val="exact"/>
        </dgm:presLayoutVars>
      </dgm:prSet>
      <dgm:spPr/>
      <dgm:t>
        <a:bodyPr/>
        <a:lstStyle/>
        <a:p>
          <a:endParaRPr lang="en-US"/>
        </a:p>
      </dgm:t>
    </dgm:pt>
    <dgm:pt modelId="{B7265B69-7841-4E6E-BB52-251F5581C46D}" type="pres">
      <dgm:prSet presAssocID="{DFE68637-55F6-4C53-A928-507A9655D831}" presName="node" presStyleLbl="node1" presStyleIdx="0" presStyleCnt="7">
        <dgm:presLayoutVars>
          <dgm:bulletEnabled val="1"/>
        </dgm:presLayoutVars>
      </dgm:prSet>
      <dgm:spPr/>
      <dgm:t>
        <a:bodyPr/>
        <a:lstStyle/>
        <a:p>
          <a:endParaRPr lang="en-US"/>
        </a:p>
      </dgm:t>
    </dgm:pt>
    <dgm:pt modelId="{667D6C0B-5371-4E06-9DB2-8E72EE7A02B2}" type="pres">
      <dgm:prSet presAssocID="{84855531-1D66-43DB-A09D-5176F084EF65}" presName="sibTrans" presStyleLbl="sibTrans1D1" presStyleIdx="0" presStyleCnt="6"/>
      <dgm:spPr/>
      <dgm:t>
        <a:bodyPr/>
        <a:lstStyle/>
        <a:p>
          <a:endParaRPr lang="en-US"/>
        </a:p>
      </dgm:t>
    </dgm:pt>
    <dgm:pt modelId="{EFDFC79D-6F0A-420E-8331-F4FF95C8C2D7}" type="pres">
      <dgm:prSet presAssocID="{84855531-1D66-43DB-A09D-5176F084EF65}" presName="connectorText" presStyleLbl="sibTrans1D1" presStyleIdx="0" presStyleCnt="6"/>
      <dgm:spPr/>
      <dgm:t>
        <a:bodyPr/>
        <a:lstStyle/>
        <a:p>
          <a:endParaRPr lang="en-US"/>
        </a:p>
      </dgm:t>
    </dgm:pt>
    <dgm:pt modelId="{1A7CF23E-1FDC-4894-A5EB-5247765023F1}" type="pres">
      <dgm:prSet presAssocID="{1D88C2D6-3CF5-415F-8928-82002037A41D}" presName="node" presStyleLbl="node1" presStyleIdx="1" presStyleCnt="7">
        <dgm:presLayoutVars>
          <dgm:bulletEnabled val="1"/>
        </dgm:presLayoutVars>
      </dgm:prSet>
      <dgm:spPr/>
      <dgm:t>
        <a:bodyPr/>
        <a:lstStyle/>
        <a:p>
          <a:endParaRPr lang="en-US"/>
        </a:p>
      </dgm:t>
    </dgm:pt>
    <dgm:pt modelId="{53249544-0641-4B60-95C0-7E3854DD51C4}" type="pres">
      <dgm:prSet presAssocID="{34686A26-F091-4012-B1F2-851D985DFC6A}" presName="sibTrans" presStyleLbl="sibTrans1D1" presStyleIdx="1" presStyleCnt="6"/>
      <dgm:spPr/>
      <dgm:t>
        <a:bodyPr/>
        <a:lstStyle/>
        <a:p>
          <a:endParaRPr lang="en-US"/>
        </a:p>
      </dgm:t>
    </dgm:pt>
    <dgm:pt modelId="{524B3052-9854-4374-8E46-7B2F0A61BB7E}" type="pres">
      <dgm:prSet presAssocID="{34686A26-F091-4012-B1F2-851D985DFC6A}" presName="connectorText" presStyleLbl="sibTrans1D1" presStyleIdx="1" presStyleCnt="6"/>
      <dgm:spPr/>
      <dgm:t>
        <a:bodyPr/>
        <a:lstStyle/>
        <a:p>
          <a:endParaRPr lang="en-US"/>
        </a:p>
      </dgm:t>
    </dgm:pt>
    <dgm:pt modelId="{2F1E32AE-A013-49F7-A315-B1CA5FFCDD1F}" type="pres">
      <dgm:prSet presAssocID="{0A2F08B3-B78B-463E-ABAE-FBAEC81FABDF}" presName="node" presStyleLbl="node1" presStyleIdx="2" presStyleCnt="7" custLinFactNeighborX="749" custLinFactNeighborY="0">
        <dgm:presLayoutVars>
          <dgm:bulletEnabled val="1"/>
        </dgm:presLayoutVars>
      </dgm:prSet>
      <dgm:spPr/>
      <dgm:t>
        <a:bodyPr/>
        <a:lstStyle/>
        <a:p>
          <a:endParaRPr lang="en-US"/>
        </a:p>
      </dgm:t>
    </dgm:pt>
    <dgm:pt modelId="{111F9636-676C-4911-9B31-B1C14F341A9A}" type="pres">
      <dgm:prSet presAssocID="{E058E09E-5D08-42ED-8E64-CFB849EE1896}" presName="sibTrans" presStyleLbl="sibTrans1D1" presStyleIdx="2" presStyleCnt="6"/>
      <dgm:spPr/>
      <dgm:t>
        <a:bodyPr/>
        <a:lstStyle/>
        <a:p>
          <a:endParaRPr lang="en-US"/>
        </a:p>
      </dgm:t>
    </dgm:pt>
    <dgm:pt modelId="{7FD41EBF-37A6-4D42-946C-22A0DE572A3A}" type="pres">
      <dgm:prSet presAssocID="{E058E09E-5D08-42ED-8E64-CFB849EE1896}" presName="connectorText" presStyleLbl="sibTrans1D1" presStyleIdx="2" presStyleCnt="6"/>
      <dgm:spPr/>
      <dgm:t>
        <a:bodyPr/>
        <a:lstStyle/>
        <a:p>
          <a:endParaRPr lang="en-US"/>
        </a:p>
      </dgm:t>
    </dgm:pt>
    <dgm:pt modelId="{375B3675-36B2-43EE-843E-45576B8E5676}" type="pres">
      <dgm:prSet presAssocID="{9950E708-0BF9-47AB-93C7-2AD0D9CDA8B8}" presName="node" presStyleLbl="node1" presStyleIdx="3" presStyleCnt="7" custScaleX="156498">
        <dgm:presLayoutVars>
          <dgm:bulletEnabled val="1"/>
        </dgm:presLayoutVars>
      </dgm:prSet>
      <dgm:spPr/>
      <dgm:t>
        <a:bodyPr/>
        <a:lstStyle/>
        <a:p>
          <a:endParaRPr lang="en-US"/>
        </a:p>
      </dgm:t>
    </dgm:pt>
    <dgm:pt modelId="{CAA81D0B-CE38-47DB-9262-B99BF17E6FFF}" type="pres">
      <dgm:prSet presAssocID="{006ECC5D-F3EA-41B9-A310-D95F911D0877}" presName="sibTrans" presStyleLbl="sibTrans1D1" presStyleIdx="3" presStyleCnt="6"/>
      <dgm:spPr/>
      <dgm:t>
        <a:bodyPr/>
        <a:lstStyle/>
        <a:p>
          <a:endParaRPr lang="en-US"/>
        </a:p>
      </dgm:t>
    </dgm:pt>
    <dgm:pt modelId="{9039F26F-3CD0-4BF2-BF6F-2828A03D76DF}" type="pres">
      <dgm:prSet presAssocID="{006ECC5D-F3EA-41B9-A310-D95F911D0877}" presName="connectorText" presStyleLbl="sibTrans1D1" presStyleIdx="3" presStyleCnt="6"/>
      <dgm:spPr/>
      <dgm:t>
        <a:bodyPr/>
        <a:lstStyle/>
        <a:p>
          <a:endParaRPr lang="en-US"/>
        </a:p>
      </dgm:t>
    </dgm:pt>
    <dgm:pt modelId="{88B0CD19-6CF1-438C-898B-30A366C912F7}" type="pres">
      <dgm:prSet presAssocID="{78507AFF-A88A-4D4C-B7FC-5359BB93EBF5}" presName="node" presStyleLbl="node1" presStyleIdx="4" presStyleCnt="7">
        <dgm:presLayoutVars>
          <dgm:bulletEnabled val="1"/>
        </dgm:presLayoutVars>
      </dgm:prSet>
      <dgm:spPr/>
      <dgm:t>
        <a:bodyPr/>
        <a:lstStyle/>
        <a:p>
          <a:endParaRPr lang="en-US"/>
        </a:p>
      </dgm:t>
    </dgm:pt>
    <dgm:pt modelId="{D388683F-D0DB-4CDC-BB18-4132501E1E96}" type="pres">
      <dgm:prSet presAssocID="{51E77B09-29F4-46CF-9388-08649A44D78E}" presName="sibTrans" presStyleLbl="sibTrans1D1" presStyleIdx="4" presStyleCnt="6"/>
      <dgm:spPr/>
      <dgm:t>
        <a:bodyPr/>
        <a:lstStyle/>
        <a:p>
          <a:endParaRPr lang="en-US"/>
        </a:p>
      </dgm:t>
    </dgm:pt>
    <dgm:pt modelId="{C42A663A-5747-45B8-A1DD-AEB8DB2A5EAF}" type="pres">
      <dgm:prSet presAssocID="{51E77B09-29F4-46CF-9388-08649A44D78E}" presName="connectorText" presStyleLbl="sibTrans1D1" presStyleIdx="4" presStyleCnt="6"/>
      <dgm:spPr/>
      <dgm:t>
        <a:bodyPr/>
        <a:lstStyle/>
        <a:p>
          <a:endParaRPr lang="en-US"/>
        </a:p>
      </dgm:t>
    </dgm:pt>
    <dgm:pt modelId="{66108911-B432-4E8F-B2F3-3202A9895A0C}" type="pres">
      <dgm:prSet presAssocID="{F9CEDD6E-A636-44D9-80DB-6760225A1AF0}" presName="node" presStyleLbl="node1" presStyleIdx="5" presStyleCnt="7">
        <dgm:presLayoutVars>
          <dgm:bulletEnabled val="1"/>
        </dgm:presLayoutVars>
      </dgm:prSet>
      <dgm:spPr/>
      <dgm:t>
        <a:bodyPr/>
        <a:lstStyle/>
        <a:p>
          <a:endParaRPr lang="en-US"/>
        </a:p>
      </dgm:t>
    </dgm:pt>
    <dgm:pt modelId="{60F2EC96-201E-4E01-A7DA-FEC348841186}" type="pres">
      <dgm:prSet presAssocID="{11E18671-E7E2-4FE5-BC49-F2E84E62DE4D}" presName="sibTrans" presStyleLbl="sibTrans1D1" presStyleIdx="5" presStyleCnt="6"/>
      <dgm:spPr/>
      <dgm:t>
        <a:bodyPr/>
        <a:lstStyle/>
        <a:p>
          <a:endParaRPr lang="en-US"/>
        </a:p>
      </dgm:t>
    </dgm:pt>
    <dgm:pt modelId="{B4E6875F-FCD4-406A-8DF7-11BFDFBC32C0}" type="pres">
      <dgm:prSet presAssocID="{11E18671-E7E2-4FE5-BC49-F2E84E62DE4D}" presName="connectorText" presStyleLbl="sibTrans1D1" presStyleIdx="5" presStyleCnt="6"/>
      <dgm:spPr/>
      <dgm:t>
        <a:bodyPr/>
        <a:lstStyle/>
        <a:p>
          <a:endParaRPr lang="en-US"/>
        </a:p>
      </dgm:t>
    </dgm:pt>
    <dgm:pt modelId="{BABA637D-91E8-4C2C-A473-C36FA35BD007}" type="pres">
      <dgm:prSet presAssocID="{A13A7DC1-C993-4CE7-AA7D-674CF530CB69}" presName="node" presStyleLbl="node1" presStyleIdx="6" presStyleCnt="7">
        <dgm:presLayoutVars>
          <dgm:bulletEnabled val="1"/>
        </dgm:presLayoutVars>
      </dgm:prSet>
      <dgm:spPr/>
      <dgm:t>
        <a:bodyPr/>
        <a:lstStyle/>
        <a:p>
          <a:endParaRPr lang="en-US"/>
        </a:p>
      </dgm:t>
    </dgm:pt>
  </dgm:ptLst>
  <dgm:cxnLst>
    <dgm:cxn modelId="{50E47ACB-12AC-4830-9343-3F83896E69F2}" type="presOf" srcId="{9950E708-0BF9-47AB-93C7-2AD0D9CDA8B8}" destId="{375B3675-36B2-43EE-843E-45576B8E5676}" srcOrd="0" destOrd="0" presId="urn:microsoft.com/office/officeart/2005/8/layout/bProcess3"/>
    <dgm:cxn modelId="{08C44504-D80E-49DB-B49B-DCC07596580C}" srcId="{825C2E6B-6618-45D9-9799-182448BB5000}" destId="{0A2F08B3-B78B-463E-ABAE-FBAEC81FABDF}" srcOrd="2" destOrd="0" parTransId="{399676D8-AC3F-4496-811A-D1E4000673D4}" sibTransId="{E058E09E-5D08-42ED-8E64-CFB849EE1896}"/>
    <dgm:cxn modelId="{DAF11179-4BE4-4D37-AA36-12DA19D80D06}" type="presOf" srcId="{78507AFF-A88A-4D4C-B7FC-5359BB93EBF5}" destId="{88B0CD19-6CF1-438C-898B-30A366C912F7}" srcOrd="0" destOrd="0" presId="urn:microsoft.com/office/officeart/2005/8/layout/bProcess3"/>
    <dgm:cxn modelId="{4135D5EA-8F8C-40C0-A903-60F5E66B7622}" srcId="{825C2E6B-6618-45D9-9799-182448BB5000}" destId="{1D88C2D6-3CF5-415F-8928-82002037A41D}" srcOrd="1" destOrd="0" parTransId="{5A0AA70B-77F5-48AD-81B2-CC413589560E}" sibTransId="{34686A26-F091-4012-B1F2-851D985DFC6A}"/>
    <dgm:cxn modelId="{C0E7DBAB-B053-40DC-8582-F8F8D45B2F85}" type="presOf" srcId="{11E18671-E7E2-4FE5-BC49-F2E84E62DE4D}" destId="{B4E6875F-FCD4-406A-8DF7-11BFDFBC32C0}" srcOrd="1" destOrd="0" presId="urn:microsoft.com/office/officeart/2005/8/layout/bProcess3"/>
    <dgm:cxn modelId="{617FC2A8-9811-4163-8749-6E8CE0E7300B}" type="presOf" srcId="{F9CEDD6E-A636-44D9-80DB-6760225A1AF0}" destId="{66108911-B432-4E8F-B2F3-3202A9895A0C}" srcOrd="0" destOrd="0" presId="urn:microsoft.com/office/officeart/2005/8/layout/bProcess3"/>
    <dgm:cxn modelId="{FA5126A7-7073-450A-B33D-3A576DA79715}" srcId="{825C2E6B-6618-45D9-9799-182448BB5000}" destId="{78507AFF-A88A-4D4C-B7FC-5359BB93EBF5}" srcOrd="4" destOrd="0" parTransId="{D5140820-D434-4A55-9946-5DE2F40EBE52}" sibTransId="{51E77B09-29F4-46CF-9388-08649A44D78E}"/>
    <dgm:cxn modelId="{2DD5A521-2E07-46B1-997E-C0E448B7E744}" type="presOf" srcId="{825C2E6B-6618-45D9-9799-182448BB5000}" destId="{8FA92923-C10F-4480-A81E-CAE77AEA9D13}" srcOrd="0" destOrd="0" presId="urn:microsoft.com/office/officeart/2005/8/layout/bProcess3"/>
    <dgm:cxn modelId="{40E76539-D39B-4492-9173-A5561670C87E}" type="presOf" srcId="{A13A7DC1-C993-4CE7-AA7D-674CF530CB69}" destId="{BABA637D-91E8-4C2C-A473-C36FA35BD007}" srcOrd="0" destOrd="0" presId="urn:microsoft.com/office/officeart/2005/8/layout/bProcess3"/>
    <dgm:cxn modelId="{04F72D3F-A54F-435D-BA5A-76853E06A0CB}" type="presOf" srcId="{34686A26-F091-4012-B1F2-851D985DFC6A}" destId="{524B3052-9854-4374-8E46-7B2F0A61BB7E}" srcOrd="1" destOrd="0" presId="urn:microsoft.com/office/officeart/2005/8/layout/bProcess3"/>
    <dgm:cxn modelId="{201552BC-707D-4521-ACB0-F570B5CE8DD0}" type="presOf" srcId="{84855531-1D66-43DB-A09D-5176F084EF65}" destId="{667D6C0B-5371-4E06-9DB2-8E72EE7A02B2}" srcOrd="0" destOrd="0" presId="urn:microsoft.com/office/officeart/2005/8/layout/bProcess3"/>
    <dgm:cxn modelId="{756E755B-9D5D-496A-BBB0-7A1E0ED3EB3D}" type="presOf" srcId="{1D88C2D6-3CF5-415F-8928-82002037A41D}" destId="{1A7CF23E-1FDC-4894-A5EB-5247765023F1}" srcOrd="0" destOrd="0" presId="urn:microsoft.com/office/officeart/2005/8/layout/bProcess3"/>
    <dgm:cxn modelId="{67CE595B-1C8E-482C-826D-E236F861DED7}" type="presOf" srcId="{E058E09E-5D08-42ED-8E64-CFB849EE1896}" destId="{111F9636-676C-4911-9B31-B1C14F341A9A}" srcOrd="0" destOrd="0" presId="urn:microsoft.com/office/officeart/2005/8/layout/bProcess3"/>
    <dgm:cxn modelId="{1A5A0C6B-3F87-440E-9363-D75F30C8C26C}" type="presOf" srcId="{0A2F08B3-B78B-463E-ABAE-FBAEC81FABDF}" destId="{2F1E32AE-A013-49F7-A315-B1CA5FFCDD1F}" srcOrd="0" destOrd="0" presId="urn:microsoft.com/office/officeart/2005/8/layout/bProcess3"/>
    <dgm:cxn modelId="{45672CCB-812C-41C1-973C-88FAFDA08C51}" type="presOf" srcId="{DFE68637-55F6-4C53-A928-507A9655D831}" destId="{B7265B69-7841-4E6E-BB52-251F5581C46D}" srcOrd="0" destOrd="0" presId="urn:microsoft.com/office/officeart/2005/8/layout/bProcess3"/>
    <dgm:cxn modelId="{0BB4EBB7-5BFC-424C-B9C0-A85BA1340258}" type="presOf" srcId="{11E18671-E7E2-4FE5-BC49-F2E84E62DE4D}" destId="{60F2EC96-201E-4E01-A7DA-FEC348841186}" srcOrd="0" destOrd="0" presId="urn:microsoft.com/office/officeart/2005/8/layout/bProcess3"/>
    <dgm:cxn modelId="{A1C0A81D-5CAB-4901-90B9-1010662041E8}" type="presOf" srcId="{006ECC5D-F3EA-41B9-A310-D95F911D0877}" destId="{9039F26F-3CD0-4BF2-BF6F-2828A03D76DF}" srcOrd="1" destOrd="0" presId="urn:microsoft.com/office/officeart/2005/8/layout/bProcess3"/>
    <dgm:cxn modelId="{14EA17D3-5136-4FF3-B3C7-87D0D8343620}" srcId="{825C2E6B-6618-45D9-9799-182448BB5000}" destId="{F9CEDD6E-A636-44D9-80DB-6760225A1AF0}" srcOrd="5" destOrd="0" parTransId="{240CBFDE-1F84-4190-81BF-547719504EEB}" sibTransId="{11E18671-E7E2-4FE5-BC49-F2E84E62DE4D}"/>
    <dgm:cxn modelId="{FFB0CEC6-71C5-4797-B81B-7C81E5F95A3E}" srcId="{825C2E6B-6618-45D9-9799-182448BB5000}" destId="{A13A7DC1-C993-4CE7-AA7D-674CF530CB69}" srcOrd="6" destOrd="0" parTransId="{47EAD699-D3BA-429F-AAEF-C2A1476B9789}" sibTransId="{E71CCBCE-34FD-40DF-9580-1CAD9C61878E}"/>
    <dgm:cxn modelId="{95108BDA-CA85-4674-A726-FC0DE1767810}" type="presOf" srcId="{006ECC5D-F3EA-41B9-A310-D95F911D0877}" destId="{CAA81D0B-CE38-47DB-9262-B99BF17E6FFF}" srcOrd="0" destOrd="0" presId="urn:microsoft.com/office/officeart/2005/8/layout/bProcess3"/>
    <dgm:cxn modelId="{09D86777-B75D-43D3-A2E3-707E42702EAB}" type="presOf" srcId="{51E77B09-29F4-46CF-9388-08649A44D78E}" destId="{D388683F-D0DB-4CDC-BB18-4132501E1E96}" srcOrd="0" destOrd="0" presId="urn:microsoft.com/office/officeart/2005/8/layout/bProcess3"/>
    <dgm:cxn modelId="{806C11AA-F4C2-4567-8A83-272883A3BD83}" type="presOf" srcId="{51E77B09-29F4-46CF-9388-08649A44D78E}" destId="{C42A663A-5747-45B8-A1DD-AEB8DB2A5EAF}" srcOrd="1" destOrd="0" presId="urn:microsoft.com/office/officeart/2005/8/layout/bProcess3"/>
    <dgm:cxn modelId="{C1A5556F-2BED-472E-A1E2-2F524F0D4C98}" type="presOf" srcId="{84855531-1D66-43DB-A09D-5176F084EF65}" destId="{EFDFC79D-6F0A-420E-8331-F4FF95C8C2D7}" srcOrd="1" destOrd="0" presId="urn:microsoft.com/office/officeart/2005/8/layout/bProcess3"/>
    <dgm:cxn modelId="{C159CE43-A758-4F1A-A8CF-BEFFAD751BFC}" type="presOf" srcId="{34686A26-F091-4012-B1F2-851D985DFC6A}" destId="{53249544-0641-4B60-95C0-7E3854DD51C4}" srcOrd="0" destOrd="0" presId="urn:microsoft.com/office/officeart/2005/8/layout/bProcess3"/>
    <dgm:cxn modelId="{10871A52-D7C3-48AB-B388-51361FC8125C}" type="presOf" srcId="{E058E09E-5D08-42ED-8E64-CFB849EE1896}" destId="{7FD41EBF-37A6-4D42-946C-22A0DE572A3A}" srcOrd="1" destOrd="0" presId="urn:microsoft.com/office/officeart/2005/8/layout/bProcess3"/>
    <dgm:cxn modelId="{FE02449E-5FEE-4D56-B0AE-43F0B2172360}" srcId="{825C2E6B-6618-45D9-9799-182448BB5000}" destId="{9950E708-0BF9-47AB-93C7-2AD0D9CDA8B8}" srcOrd="3" destOrd="0" parTransId="{76FC826B-E964-44D6-8C3F-B19D90F49203}" sibTransId="{006ECC5D-F3EA-41B9-A310-D95F911D0877}"/>
    <dgm:cxn modelId="{B5B00F87-1184-451A-89D6-C94B7FE081A1}" srcId="{825C2E6B-6618-45D9-9799-182448BB5000}" destId="{DFE68637-55F6-4C53-A928-507A9655D831}" srcOrd="0" destOrd="0" parTransId="{FFC6B861-913D-4D42-8D96-01B9C53349B2}" sibTransId="{84855531-1D66-43DB-A09D-5176F084EF65}"/>
    <dgm:cxn modelId="{A406F94E-8E73-4B0F-9BC4-E17D2F6361E2}" type="presParOf" srcId="{8FA92923-C10F-4480-A81E-CAE77AEA9D13}" destId="{B7265B69-7841-4E6E-BB52-251F5581C46D}" srcOrd="0" destOrd="0" presId="urn:microsoft.com/office/officeart/2005/8/layout/bProcess3"/>
    <dgm:cxn modelId="{3005EBAD-5056-4F60-89F0-67985A202D91}" type="presParOf" srcId="{8FA92923-C10F-4480-A81E-CAE77AEA9D13}" destId="{667D6C0B-5371-4E06-9DB2-8E72EE7A02B2}" srcOrd="1" destOrd="0" presId="urn:microsoft.com/office/officeart/2005/8/layout/bProcess3"/>
    <dgm:cxn modelId="{C479119F-4813-4FEC-A120-0EC506F1F205}" type="presParOf" srcId="{667D6C0B-5371-4E06-9DB2-8E72EE7A02B2}" destId="{EFDFC79D-6F0A-420E-8331-F4FF95C8C2D7}" srcOrd="0" destOrd="0" presId="urn:microsoft.com/office/officeart/2005/8/layout/bProcess3"/>
    <dgm:cxn modelId="{C8ABE69D-86D1-4AAD-977A-67FCA4EE7008}" type="presParOf" srcId="{8FA92923-C10F-4480-A81E-CAE77AEA9D13}" destId="{1A7CF23E-1FDC-4894-A5EB-5247765023F1}" srcOrd="2" destOrd="0" presId="urn:microsoft.com/office/officeart/2005/8/layout/bProcess3"/>
    <dgm:cxn modelId="{1D749FA4-B7EC-46B7-806E-639C0A140F39}" type="presParOf" srcId="{8FA92923-C10F-4480-A81E-CAE77AEA9D13}" destId="{53249544-0641-4B60-95C0-7E3854DD51C4}" srcOrd="3" destOrd="0" presId="urn:microsoft.com/office/officeart/2005/8/layout/bProcess3"/>
    <dgm:cxn modelId="{CDBC7A98-71C4-4900-885D-312D314E7044}" type="presParOf" srcId="{53249544-0641-4B60-95C0-7E3854DD51C4}" destId="{524B3052-9854-4374-8E46-7B2F0A61BB7E}" srcOrd="0" destOrd="0" presId="urn:microsoft.com/office/officeart/2005/8/layout/bProcess3"/>
    <dgm:cxn modelId="{977B991F-50AB-4429-A602-0E7B25A4A6C5}" type="presParOf" srcId="{8FA92923-C10F-4480-A81E-CAE77AEA9D13}" destId="{2F1E32AE-A013-49F7-A315-B1CA5FFCDD1F}" srcOrd="4" destOrd="0" presId="urn:microsoft.com/office/officeart/2005/8/layout/bProcess3"/>
    <dgm:cxn modelId="{141CFB72-1A23-4002-B656-F6716567D10C}" type="presParOf" srcId="{8FA92923-C10F-4480-A81E-CAE77AEA9D13}" destId="{111F9636-676C-4911-9B31-B1C14F341A9A}" srcOrd="5" destOrd="0" presId="urn:microsoft.com/office/officeart/2005/8/layout/bProcess3"/>
    <dgm:cxn modelId="{26323536-6FED-42A1-A337-ACDFF0B46226}" type="presParOf" srcId="{111F9636-676C-4911-9B31-B1C14F341A9A}" destId="{7FD41EBF-37A6-4D42-946C-22A0DE572A3A}" srcOrd="0" destOrd="0" presId="urn:microsoft.com/office/officeart/2005/8/layout/bProcess3"/>
    <dgm:cxn modelId="{E71BF99A-103B-4753-AE23-6BB686AE7121}" type="presParOf" srcId="{8FA92923-C10F-4480-A81E-CAE77AEA9D13}" destId="{375B3675-36B2-43EE-843E-45576B8E5676}" srcOrd="6" destOrd="0" presId="urn:microsoft.com/office/officeart/2005/8/layout/bProcess3"/>
    <dgm:cxn modelId="{C6412565-ECF4-43C4-A9CB-D7309B1B1538}" type="presParOf" srcId="{8FA92923-C10F-4480-A81E-CAE77AEA9D13}" destId="{CAA81D0B-CE38-47DB-9262-B99BF17E6FFF}" srcOrd="7" destOrd="0" presId="urn:microsoft.com/office/officeart/2005/8/layout/bProcess3"/>
    <dgm:cxn modelId="{D7C8D230-FCEC-4E5F-8B3E-BD419883E4D1}" type="presParOf" srcId="{CAA81D0B-CE38-47DB-9262-B99BF17E6FFF}" destId="{9039F26F-3CD0-4BF2-BF6F-2828A03D76DF}" srcOrd="0" destOrd="0" presId="urn:microsoft.com/office/officeart/2005/8/layout/bProcess3"/>
    <dgm:cxn modelId="{296B4ED6-6D30-4297-BC52-5FE75DE7262E}" type="presParOf" srcId="{8FA92923-C10F-4480-A81E-CAE77AEA9D13}" destId="{88B0CD19-6CF1-438C-898B-30A366C912F7}" srcOrd="8" destOrd="0" presId="urn:microsoft.com/office/officeart/2005/8/layout/bProcess3"/>
    <dgm:cxn modelId="{A6A0234E-B166-4E4E-BAE1-1A337AA4485D}" type="presParOf" srcId="{8FA92923-C10F-4480-A81E-CAE77AEA9D13}" destId="{D388683F-D0DB-4CDC-BB18-4132501E1E96}" srcOrd="9" destOrd="0" presId="urn:microsoft.com/office/officeart/2005/8/layout/bProcess3"/>
    <dgm:cxn modelId="{288E8226-7DEB-4BA2-BFB7-83622E1B51EA}" type="presParOf" srcId="{D388683F-D0DB-4CDC-BB18-4132501E1E96}" destId="{C42A663A-5747-45B8-A1DD-AEB8DB2A5EAF}" srcOrd="0" destOrd="0" presId="urn:microsoft.com/office/officeart/2005/8/layout/bProcess3"/>
    <dgm:cxn modelId="{79695CD8-A29A-4DF4-9C95-93124B61710B}" type="presParOf" srcId="{8FA92923-C10F-4480-A81E-CAE77AEA9D13}" destId="{66108911-B432-4E8F-B2F3-3202A9895A0C}" srcOrd="10" destOrd="0" presId="urn:microsoft.com/office/officeart/2005/8/layout/bProcess3"/>
    <dgm:cxn modelId="{96426706-5328-442A-8EBF-E878E143CC45}" type="presParOf" srcId="{8FA92923-C10F-4480-A81E-CAE77AEA9D13}" destId="{60F2EC96-201E-4E01-A7DA-FEC348841186}" srcOrd="11" destOrd="0" presId="urn:microsoft.com/office/officeart/2005/8/layout/bProcess3"/>
    <dgm:cxn modelId="{FA57987C-67F4-42F5-878C-957C198D8E1F}" type="presParOf" srcId="{60F2EC96-201E-4E01-A7DA-FEC348841186}" destId="{B4E6875F-FCD4-406A-8DF7-11BFDFBC32C0}" srcOrd="0" destOrd="0" presId="urn:microsoft.com/office/officeart/2005/8/layout/bProcess3"/>
    <dgm:cxn modelId="{27C326C7-2BFA-4A14-81A2-22E463EA57D5}" type="presParOf" srcId="{8FA92923-C10F-4480-A81E-CAE77AEA9D13}" destId="{BABA637D-91E8-4C2C-A473-C36FA35BD007}" srcOrd="12" destOrd="0" presId="urn:microsoft.com/office/officeart/2005/8/layout/bProcess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70A019-39EB-490B-883F-8DC90367373A}">
      <dsp:nvSpPr>
        <dsp:cNvPr id="0" name=""/>
        <dsp:cNvSpPr/>
      </dsp:nvSpPr>
      <dsp:spPr>
        <a:xfrm>
          <a:off x="1" y="0"/>
          <a:ext cx="6931118" cy="3906957"/>
        </a:xfrm>
        <a:prstGeom prst="rightArrow">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FD8F5C4-9162-4FDA-9D97-73E71E126F7C}">
      <dsp:nvSpPr>
        <dsp:cNvPr id="0" name=""/>
        <dsp:cNvSpPr/>
      </dsp:nvSpPr>
      <dsp:spPr>
        <a:xfrm>
          <a:off x="7445" y="1172087"/>
          <a:ext cx="2230954" cy="1562782"/>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Prioritization</a:t>
          </a:r>
        </a:p>
        <a:p>
          <a:pPr lvl="0" algn="ctr" defTabSz="800100">
            <a:lnSpc>
              <a:spcPct val="90000"/>
            </a:lnSpc>
            <a:spcBef>
              <a:spcPct val="0"/>
            </a:spcBef>
            <a:spcAft>
              <a:spcPct val="35000"/>
            </a:spcAft>
          </a:pPr>
          <a:r>
            <a:rPr lang="en-US" sz="1800" kern="1200" dirty="0" smtClean="0">
              <a:solidFill>
                <a:sysClr val="windowText" lastClr="000000"/>
              </a:solidFill>
              <a:latin typeface="Calibri"/>
              <a:ea typeface="+mn-ea"/>
              <a:cs typeface="+mn-cs"/>
            </a:rPr>
            <a:t>Bioactivity/Exposure</a:t>
          </a:r>
          <a:endParaRPr lang="en-US" sz="1800" kern="1200" dirty="0">
            <a:solidFill>
              <a:sysClr val="windowText" lastClr="000000"/>
            </a:solidFill>
            <a:latin typeface="Calibri"/>
            <a:ea typeface="+mn-ea"/>
            <a:cs typeface="+mn-cs"/>
          </a:endParaRPr>
        </a:p>
      </dsp:txBody>
      <dsp:txXfrm>
        <a:off x="7445" y="1172087"/>
        <a:ext cx="2230954" cy="1562782"/>
      </dsp:txXfrm>
    </dsp:sp>
    <dsp:sp modelId="{4D523635-BE5B-4880-99DD-B26A18DD8101}">
      <dsp:nvSpPr>
        <dsp:cNvPr id="0" name=""/>
        <dsp:cNvSpPr/>
      </dsp:nvSpPr>
      <dsp:spPr>
        <a:xfrm>
          <a:off x="2350083" y="1172087"/>
          <a:ext cx="2230954" cy="1562782"/>
        </a:xfrm>
        <a:prstGeom prst="roundRect">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Screening</a:t>
          </a:r>
        </a:p>
        <a:p>
          <a:pPr lvl="0" algn="ctr" defTabSz="800100">
            <a:lnSpc>
              <a:spcPct val="90000"/>
            </a:lnSpc>
            <a:spcBef>
              <a:spcPct val="0"/>
            </a:spcBef>
            <a:spcAft>
              <a:spcPct val="35000"/>
            </a:spcAft>
          </a:pPr>
          <a:r>
            <a:rPr lang="en-US" sz="1800" kern="1200" dirty="0" smtClean="0">
              <a:solidFill>
                <a:sysClr val="windowText" lastClr="000000"/>
              </a:solidFill>
              <a:latin typeface="Calibri"/>
              <a:ea typeface="+mn-ea"/>
              <a:cs typeface="+mn-cs"/>
            </a:rPr>
            <a:t>Bioactivity</a:t>
          </a:r>
          <a:endParaRPr lang="en-US" sz="1800" kern="1200" dirty="0">
            <a:solidFill>
              <a:sysClr val="windowText" lastClr="000000"/>
            </a:solidFill>
            <a:latin typeface="Calibri"/>
            <a:ea typeface="+mn-ea"/>
            <a:cs typeface="+mn-cs"/>
          </a:endParaRPr>
        </a:p>
      </dsp:txBody>
      <dsp:txXfrm>
        <a:off x="2350083" y="1172087"/>
        <a:ext cx="2230954" cy="1562782"/>
      </dsp:txXfrm>
    </dsp:sp>
    <dsp:sp modelId="{231CE413-7E63-4653-BC26-F929E895B364}">
      <dsp:nvSpPr>
        <dsp:cNvPr id="0" name=""/>
        <dsp:cNvSpPr/>
      </dsp:nvSpPr>
      <dsp:spPr>
        <a:xfrm>
          <a:off x="4692721" y="1172087"/>
          <a:ext cx="2230954" cy="1562782"/>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Testing</a:t>
          </a:r>
        </a:p>
        <a:p>
          <a:pPr lvl="0" algn="ctr" defTabSz="800100">
            <a:lnSpc>
              <a:spcPct val="90000"/>
            </a:lnSpc>
            <a:spcBef>
              <a:spcPct val="0"/>
            </a:spcBef>
            <a:spcAft>
              <a:spcPct val="35000"/>
            </a:spcAft>
          </a:pPr>
          <a:r>
            <a:rPr lang="en-US" sz="1800" kern="1200" dirty="0" smtClean="0">
              <a:solidFill>
                <a:sysClr val="windowText" lastClr="000000"/>
              </a:solidFill>
              <a:latin typeface="Calibri"/>
              <a:ea typeface="+mn-ea"/>
              <a:cs typeface="+mn-cs"/>
            </a:rPr>
            <a:t>Dose-Response/Adversity</a:t>
          </a:r>
          <a:endParaRPr lang="en-US" sz="1800" kern="1200" dirty="0">
            <a:solidFill>
              <a:sysClr val="windowText" lastClr="000000"/>
            </a:solidFill>
            <a:latin typeface="Calibri"/>
            <a:ea typeface="+mn-ea"/>
            <a:cs typeface="+mn-cs"/>
          </a:endParaRPr>
        </a:p>
      </dsp:txBody>
      <dsp:txXfrm>
        <a:off x="4692721" y="1172087"/>
        <a:ext cx="2230954" cy="15627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D6C0B-5371-4E06-9DB2-8E72EE7A02B2}">
      <dsp:nvSpPr>
        <dsp:cNvPr id="0" name=""/>
        <dsp:cNvSpPr/>
      </dsp:nvSpPr>
      <dsp:spPr>
        <a:xfrm>
          <a:off x="2165181" y="243843"/>
          <a:ext cx="198293" cy="91440"/>
        </a:xfrm>
        <a:custGeom>
          <a:avLst/>
          <a:gdLst/>
          <a:ahLst/>
          <a:cxnLst/>
          <a:rect l="0" t="0" r="0" b="0"/>
          <a:pathLst>
            <a:path>
              <a:moveTo>
                <a:pt x="0" y="45720"/>
              </a:moveTo>
              <a:lnTo>
                <a:pt x="198293"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2258605" y="288454"/>
        <a:ext cx="11444" cy="2218"/>
      </dsp:txXfrm>
    </dsp:sp>
    <dsp:sp modelId="{B7265B69-7841-4E6E-BB52-251F5581C46D}">
      <dsp:nvSpPr>
        <dsp:cNvPr id="0" name=""/>
        <dsp:cNvSpPr/>
      </dsp:nvSpPr>
      <dsp:spPr>
        <a:xfrm>
          <a:off x="1203179" y="422"/>
          <a:ext cx="963801" cy="578281"/>
        </a:xfrm>
        <a:prstGeom prst="rect">
          <a:avLst/>
        </a:prstGeom>
        <a:solidFill>
          <a:srgbClr val="7030A0">
            <a:alpha val="23000"/>
          </a:srgb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ER </a:t>
          </a:r>
          <a:r>
            <a:rPr lang="en-US" sz="1000" kern="1200" baseline="0" dirty="0" err="1" smtClean="0">
              <a:solidFill>
                <a:schemeClr val="tx1"/>
              </a:solidFill>
            </a:rPr>
            <a:t>Agonism</a:t>
          </a:r>
          <a:r>
            <a:rPr lang="en-US" sz="1000" kern="1200" baseline="0" dirty="0" smtClean="0">
              <a:solidFill>
                <a:schemeClr val="tx1"/>
              </a:solidFill>
            </a:rPr>
            <a:t> </a:t>
          </a:r>
          <a:endParaRPr lang="en-US" sz="1000" kern="1200" baseline="0" dirty="0">
            <a:solidFill>
              <a:schemeClr val="tx1"/>
            </a:solidFill>
          </a:endParaRPr>
        </a:p>
      </dsp:txBody>
      <dsp:txXfrm>
        <a:off x="1203179" y="422"/>
        <a:ext cx="963801" cy="578281"/>
      </dsp:txXfrm>
    </dsp:sp>
    <dsp:sp modelId="{111F9636-676C-4911-9B31-B1C14F341A9A}">
      <dsp:nvSpPr>
        <dsp:cNvPr id="0" name=""/>
        <dsp:cNvSpPr/>
      </dsp:nvSpPr>
      <dsp:spPr>
        <a:xfrm>
          <a:off x="3357876" y="243843"/>
          <a:ext cx="183855" cy="91440"/>
        </a:xfrm>
        <a:custGeom>
          <a:avLst/>
          <a:gdLst/>
          <a:ahLst/>
          <a:cxnLst/>
          <a:rect l="0" t="0" r="0" b="0"/>
          <a:pathLst>
            <a:path>
              <a:moveTo>
                <a:pt x="0" y="45720"/>
              </a:moveTo>
              <a:lnTo>
                <a:pt x="18385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3444442" y="288454"/>
        <a:ext cx="10722" cy="2218"/>
      </dsp:txXfrm>
    </dsp:sp>
    <dsp:sp modelId="{2F1E32AE-A013-49F7-A315-B1CA5FFCDD1F}">
      <dsp:nvSpPr>
        <dsp:cNvPr id="0" name=""/>
        <dsp:cNvSpPr/>
      </dsp:nvSpPr>
      <dsp:spPr>
        <a:xfrm>
          <a:off x="2395874" y="422"/>
          <a:ext cx="963801" cy="578281"/>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Increased ER activation</a:t>
          </a:r>
          <a:endParaRPr lang="en-US" sz="1000" kern="1200" baseline="0" dirty="0">
            <a:solidFill>
              <a:schemeClr val="tx1"/>
            </a:solidFill>
          </a:endParaRPr>
        </a:p>
      </dsp:txBody>
      <dsp:txXfrm>
        <a:off x="2395874" y="422"/>
        <a:ext cx="963801" cy="578281"/>
      </dsp:txXfrm>
    </dsp:sp>
    <dsp:sp modelId="{CAA81D0B-CE38-47DB-9262-B99BF17E6FFF}">
      <dsp:nvSpPr>
        <dsp:cNvPr id="0" name=""/>
        <dsp:cNvSpPr/>
      </dsp:nvSpPr>
      <dsp:spPr>
        <a:xfrm>
          <a:off x="5080662"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5170657" y="288454"/>
        <a:ext cx="11083" cy="2218"/>
      </dsp:txXfrm>
    </dsp:sp>
    <dsp:sp modelId="{375B3675-36B2-43EE-843E-45576B8E5676}">
      <dsp:nvSpPr>
        <dsp:cNvPr id="0" name=""/>
        <dsp:cNvSpPr/>
      </dsp:nvSpPr>
      <dsp:spPr>
        <a:xfrm>
          <a:off x="3574131" y="422"/>
          <a:ext cx="1508330" cy="578281"/>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ts val="200"/>
            </a:spcAft>
          </a:pPr>
          <a:r>
            <a:rPr lang="en-US" sz="1000" kern="1200" baseline="0" dirty="0" smtClean="0">
              <a:solidFill>
                <a:schemeClr val="tx1"/>
              </a:solidFill>
            </a:rPr>
            <a:t>Increased uterine wt</a:t>
          </a:r>
        </a:p>
        <a:p>
          <a:pPr lvl="0" algn="ctr" defTabSz="444500">
            <a:lnSpc>
              <a:spcPct val="90000"/>
            </a:lnSpc>
            <a:spcBef>
              <a:spcPct val="0"/>
            </a:spcBef>
            <a:spcAft>
              <a:spcPts val="200"/>
            </a:spcAft>
          </a:pPr>
          <a:r>
            <a:rPr lang="en-US" sz="1000" kern="1200" baseline="0" dirty="0" smtClean="0">
              <a:solidFill>
                <a:schemeClr val="tx1"/>
              </a:solidFill>
            </a:rPr>
            <a:t>Increased ovarian wt</a:t>
          </a:r>
        </a:p>
        <a:p>
          <a:pPr lvl="0" algn="ctr" defTabSz="444500">
            <a:lnSpc>
              <a:spcPct val="90000"/>
            </a:lnSpc>
            <a:spcBef>
              <a:spcPct val="0"/>
            </a:spcBef>
            <a:spcAft>
              <a:spcPts val="200"/>
            </a:spcAft>
          </a:pPr>
          <a:r>
            <a:rPr lang="en-US" sz="1000" kern="1200" baseline="0" dirty="0" smtClean="0">
              <a:solidFill>
                <a:schemeClr val="tx1"/>
              </a:solidFill>
            </a:rPr>
            <a:t>Altered </a:t>
          </a:r>
          <a:r>
            <a:rPr lang="en-US" sz="1000" kern="1200" baseline="0" dirty="0" err="1" smtClean="0">
              <a:solidFill>
                <a:schemeClr val="tx1"/>
              </a:solidFill>
            </a:rPr>
            <a:t>gonadal</a:t>
          </a:r>
          <a:r>
            <a:rPr lang="en-US" sz="1000" kern="1200" baseline="0" dirty="0" smtClean="0">
              <a:solidFill>
                <a:schemeClr val="tx1"/>
              </a:solidFill>
            </a:rPr>
            <a:t> histopathology</a:t>
          </a:r>
          <a:endParaRPr lang="en-US" sz="1000" kern="1200" baseline="0" dirty="0">
            <a:solidFill>
              <a:schemeClr val="tx1"/>
            </a:solidFill>
          </a:endParaRPr>
        </a:p>
      </dsp:txBody>
      <dsp:txXfrm>
        <a:off x="3574131" y="422"/>
        <a:ext cx="1508330" cy="578281"/>
      </dsp:txXfrm>
    </dsp:sp>
    <dsp:sp modelId="{D388683F-D0DB-4CDC-BB18-4132501E1E96}">
      <dsp:nvSpPr>
        <dsp:cNvPr id="0" name=""/>
        <dsp:cNvSpPr/>
      </dsp:nvSpPr>
      <dsp:spPr>
        <a:xfrm>
          <a:off x="6266138"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356133" y="288454"/>
        <a:ext cx="11083" cy="2218"/>
      </dsp:txXfrm>
    </dsp:sp>
    <dsp:sp modelId="{88B0CD19-6CF1-438C-898B-30A366C912F7}">
      <dsp:nvSpPr>
        <dsp:cNvPr id="0" name=""/>
        <dsp:cNvSpPr/>
      </dsp:nvSpPr>
      <dsp:spPr>
        <a:xfrm>
          <a:off x="5304136" y="422"/>
          <a:ext cx="963801" cy="578281"/>
        </a:xfrm>
        <a:prstGeom prst="rect">
          <a:avLst/>
        </a:prstGeom>
        <a:solidFill>
          <a:srgbClr val="0070C0">
            <a:alpha val="36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Altered Estrous </a:t>
          </a:r>
          <a:r>
            <a:rPr lang="en-US" sz="1000" kern="1200" baseline="0" dirty="0" err="1" smtClean="0">
              <a:solidFill>
                <a:schemeClr val="tx1"/>
              </a:solidFill>
            </a:rPr>
            <a:t>cyclicity</a:t>
          </a:r>
          <a:endParaRPr lang="en-US" sz="1000" kern="1200" baseline="0" dirty="0">
            <a:solidFill>
              <a:schemeClr val="tx1"/>
            </a:solidFill>
          </a:endParaRPr>
        </a:p>
      </dsp:txBody>
      <dsp:txXfrm>
        <a:off x="5304136" y="422"/>
        <a:ext cx="963801" cy="578281"/>
      </dsp:txXfrm>
    </dsp:sp>
    <dsp:sp modelId="{60F2EC96-201E-4E01-A7DA-FEC348841186}">
      <dsp:nvSpPr>
        <dsp:cNvPr id="0" name=""/>
        <dsp:cNvSpPr/>
      </dsp:nvSpPr>
      <dsp:spPr>
        <a:xfrm>
          <a:off x="7451614"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7541609" y="288454"/>
        <a:ext cx="11083" cy="2218"/>
      </dsp:txXfrm>
    </dsp:sp>
    <dsp:sp modelId="{66108911-B432-4E8F-B2F3-3202A9895A0C}">
      <dsp:nvSpPr>
        <dsp:cNvPr id="0" name=""/>
        <dsp:cNvSpPr/>
      </dsp:nvSpPr>
      <dsp:spPr>
        <a:xfrm>
          <a:off x="6489612" y="422"/>
          <a:ext cx="963801" cy="578281"/>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Decreased age/wt VO</a:t>
          </a:r>
          <a:endParaRPr lang="en-US" sz="1000" kern="1200" baseline="0" dirty="0">
            <a:solidFill>
              <a:schemeClr val="tx1"/>
            </a:solidFill>
          </a:endParaRPr>
        </a:p>
      </dsp:txBody>
      <dsp:txXfrm>
        <a:off x="6489612" y="422"/>
        <a:ext cx="963801" cy="578281"/>
      </dsp:txXfrm>
    </dsp:sp>
    <dsp:sp modelId="{BABA637D-91E8-4C2C-A473-C36FA35BD007}">
      <dsp:nvSpPr>
        <dsp:cNvPr id="0" name=""/>
        <dsp:cNvSpPr/>
      </dsp:nvSpPr>
      <dsp:spPr>
        <a:xfrm>
          <a:off x="7675088" y="422"/>
          <a:ext cx="963801" cy="578281"/>
        </a:xfrm>
        <a:prstGeom prst="rect">
          <a:avLst/>
        </a:prstGeom>
        <a:solidFill>
          <a:schemeClr val="accent3">
            <a:alpha val="36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Altered Development</a:t>
          </a:r>
          <a:endParaRPr lang="en-US" sz="1000" kern="1200" baseline="0" dirty="0">
            <a:solidFill>
              <a:schemeClr val="tx1"/>
            </a:solidFill>
          </a:endParaRPr>
        </a:p>
      </dsp:txBody>
      <dsp:txXfrm>
        <a:off x="7675088" y="422"/>
        <a:ext cx="963801" cy="5782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D6C0B-5371-4E06-9DB2-8E72EE7A02B2}">
      <dsp:nvSpPr>
        <dsp:cNvPr id="0" name=""/>
        <dsp:cNvSpPr/>
      </dsp:nvSpPr>
      <dsp:spPr>
        <a:xfrm>
          <a:off x="2162488" y="243843"/>
          <a:ext cx="198517" cy="91440"/>
        </a:xfrm>
        <a:custGeom>
          <a:avLst/>
          <a:gdLst/>
          <a:ahLst/>
          <a:cxnLst/>
          <a:rect l="0" t="0" r="0" b="0"/>
          <a:pathLst>
            <a:path>
              <a:moveTo>
                <a:pt x="0" y="45720"/>
              </a:moveTo>
              <a:lnTo>
                <a:pt x="198517"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2256019" y="288454"/>
        <a:ext cx="11455" cy="2218"/>
      </dsp:txXfrm>
    </dsp:sp>
    <dsp:sp modelId="{B7265B69-7841-4E6E-BB52-251F5581C46D}">
      <dsp:nvSpPr>
        <dsp:cNvPr id="0" name=""/>
        <dsp:cNvSpPr/>
      </dsp:nvSpPr>
      <dsp:spPr>
        <a:xfrm>
          <a:off x="1199544" y="140"/>
          <a:ext cx="964743" cy="578846"/>
        </a:xfrm>
        <a:prstGeom prst="rect">
          <a:avLst/>
        </a:prstGeom>
        <a:solidFill>
          <a:srgbClr val="7030A0">
            <a:alpha val="23000"/>
          </a:srgb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ER </a:t>
          </a:r>
          <a:r>
            <a:rPr lang="en-US" sz="1000" kern="1200" baseline="0" dirty="0" err="1" smtClean="0">
              <a:solidFill>
                <a:schemeClr val="tx1"/>
              </a:solidFill>
            </a:rPr>
            <a:t>Agonism</a:t>
          </a:r>
          <a:r>
            <a:rPr lang="en-US" sz="1000" kern="1200" baseline="0" dirty="0" smtClean="0">
              <a:solidFill>
                <a:schemeClr val="tx1"/>
              </a:solidFill>
            </a:rPr>
            <a:t> </a:t>
          </a:r>
          <a:endParaRPr lang="en-US" sz="1000" kern="1200" baseline="0" dirty="0">
            <a:solidFill>
              <a:schemeClr val="tx1"/>
            </a:solidFill>
          </a:endParaRPr>
        </a:p>
      </dsp:txBody>
      <dsp:txXfrm>
        <a:off x="1199544" y="140"/>
        <a:ext cx="964743" cy="578846"/>
      </dsp:txXfrm>
    </dsp:sp>
    <dsp:sp modelId="{111F9636-676C-4911-9B31-B1C14F341A9A}">
      <dsp:nvSpPr>
        <dsp:cNvPr id="0" name=""/>
        <dsp:cNvSpPr/>
      </dsp:nvSpPr>
      <dsp:spPr>
        <a:xfrm>
          <a:off x="3356349" y="243843"/>
          <a:ext cx="184065" cy="91440"/>
        </a:xfrm>
        <a:custGeom>
          <a:avLst/>
          <a:gdLst/>
          <a:ahLst/>
          <a:cxnLst/>
          <a:rect l="0" t="0" r="0" b="0"/>
          <a:pathLst>
            <a:path>
              <a:moveTo>
                <a:pt x="0" y="45720"/>
              </a:moveTo>
              <a:lnTo>
                <a:pt x="18406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3443015" y="288454"/>
        <a:ext cx="10733" cy="2218"/>
      </dsp:txXfrm>
    </dsp:sp>
    <dsp:sp modelId="{2F1E32AE-A013-49F7-A315-B1CA5FFCDD1F}">
      <dsp:nvSpPr>
        <dsp:cNvPr id="0" name=""/>
        <dsp:cNvSpPr/>
      </dsp:nvSpPr>
      <dsp:spPr>
        <a:xfrm>
          <a:off x="2393405" y="140"/>
          <a:ext cx="964743" cy="578846"/>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Increased ER activation</a:t>
          </a:r>
          <a:endParaRPr lang="en-US" sz="1000" kern="1200" baseline="0" dirty="0">
            <a:solidFill>
              <a:schemeClr val="tx1"/>
            </a:solidFill>
          </a:endParaRPr>
        </a:p>
      </dsp:txBody>
      <dsp:txXfrm>
        <a:off x="2393405" y="140"/>
        <a:ext cx="964743" cy="578846"/>
      </dsp:txXfrm>
    </dsp:sp>
    <dsp:sp modelId="{CAA81D0B-CE38-47DB-9262-B99BF17E6FFF}">
      <dsp:nvSpPr>
        <dsp:cNvPr id="0" name=""/>
        <dsp:cNvSpPr/>
      </dsp:nvSpPr>
      <dsp:spPr>
        <a:xfrm>
          <a:off x="5080819" y="243843"/>
          <a:ext cx="191291" cy="91440"/>
        </a:xfrm>
        <a:custGeom>
          <a:avLst/>
          <a:gdLst/>
          <a:ahLst/>
          <a:cxnLst/>
          <a:rect l="0" t="0" r="0" b="0"/>
          <a:pathLst>
            <a:path>
              <a:moveTo>
                <a:pt x="0" y="45720"/>
              </a:moveTo>
              <a:lnTo>
                <a:pt x="19129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5170918" y="288454"/>
        <a:ext cx="11094" cy="2218"/>
      </dsp:txXfrm>
    </dsp:sp>
    <dsp:sp modelId="{375B3675-36B2-43EE-843E-45576B8E5676}">
      <dsp:nvSpPr>
        <dsp:cNvPr id="0" name=""/>
        <dsp:cNvSpPr/>
      </dsp:nvSpPr>
      <dsp:spPr>
        <a:xfrm>
          <a:off x="3572815" y="140"/>
          <a:ext cx="1509804" cy="578846"/>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ts val="200"/>
            </a:spcAft>
          </a:pPr>
          <a:r>
            <a:rPr lang="en-US" sz="1000" kern="1200" baseline="0" dirty="0" smtClean="0">
              <a:solidFill>
                <a:schemeClr val="tx1"/>
              </a:solidFill>
            </a:rPr>
            <a:t>Increased uterine wt</a:t>
          </a:r>
        </a:p>
      </dsp:txBody>
      <dsp:txXfrm>
        <a:off x="3572815" y="140"/>
        <a:ext cx="1509804" cy="578846"/>
      </dsp:txXfrm>
    </dsp:sp>
    <dsp:sp modelId="{D388683F-D0DB-4CDC-BB18-4132501E1E96}">
      <dsp:nvSpPr>
        <dsp:cNvPr id="0" name=""/>
        <dsp:cNvSpPr/>
      </dsp:nvSpPr>
      <dsp:spPr>
        <a:xfrm>
          <a:off x="6267454" y="243843"/>
          <a:ext cx="191291" cy="91440"/>
        </a:xfrm>
        <a:custGeom>
          <a:avLst/>
          <a:gdLst/>
          <a:ahLst/>
          <a:cxnLst/>
          <a:rect l="0" t="0" r="0" b="0"/>
          <a:pathLst>
            <a:path>
              <a:moveTo>
                <a:pt x="0" y="45720"/>
              </a:moveTo>
              <a:lnTo>
                <a:pt x="19129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357553" y="288454"/>
        <a:ext cx="11094" cy="2218"/>
      </dsp:txXfrm>
    </dsp:sp>
    <dsp:sp modelId="{88B0CD19-6CF1-438C-898B-30A366C912F7}">
      <dsp:nvSpPr>
        <dsp:cNvPr id="0" name=""/>
        <dsp:cNvSpPr/>
      </dsp:nvSpPr>
      <dsp:spPr>
        <a:xfrm>
          <a:off x="5304511" y="140"/>
          <a:ext cx="964743" cy="578846"/>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baseline="0" dirty="0">
            <a:solidFill>
              <a:schemeClr val="tx1"/>
            </a:solidFill>
          </a:endParaRPr>
        </a:p>
      </dsp:txBody>
      <dsp:txXfrm>
        <a:off x="5304511" y="140"/>
        <a:ext cx="964743" cy="578846"/>
      </dsp:txXfrm>
    </dsp:sp>
    <dsp:sp modelId="{60F2EC96-201E-4E01-A7DA-FEC348841186}">
      <dsp:nvSpPr>
        <dsp:cNvPr id="0" name=""/>
        <dsp:cNvSpPr/>
      </dsp:nvSpPr>
      <dsp:spPr>
        <a:xfrm>
          <a:off x="7454090" y="243843"/>
          <a:ext cx="191291" cy="91440"/>
        </a:xfrm>
        <a:custGeom>
          <a:avLst/>
          <a:gdLst/>
          <a:ahLst/>
          <a:cxnLst/>
          <a:rect l="0" t="0" r="0" b="0"/>
          <a:pathLst>
            <a:path>
              <a:moveTo>
                <a:pt x="0" y="45720"/>
              </a:moveTo>
              <a:lnTo>
                <a:pt x="191291"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7544188" y="288454"/>
        <a:ext cx="11094" cy="2218"/>
      </dsp:txXfrm>
    </dsp:sp>
    <dsp:sp modelId="{66108911-B432-4E8F-B2F3-3202A9895A0C}">
      <dsp:nvSpPr>
        <dsp:cNvPr id="0" name=""/>
        <dsp:cNvSpPr/>
      </dsp:nvSpPr>
      <dsp:spPr>
        <a:xfrm>
          <a:off x="6491146" y="140"/>
          <a:ext cx="964743" cy="578846"/>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baseline="0" dirty="0">
            <a:solidFill>
              <a:schemeClr val="tx1"/>
            </a:solidFill>
          </a:endParaRPr>
        </a:p>
      </dsp:txBody>
      <dsp:txXfrm>
        <a:off x="6491146" y="140"/>
        <a:ext cx="964743" cy="578846"/>
      </dsp:txXfrm>
    </dsp:sp>
    <dsp:sp modelId="{BABA637D-91E8-4C2C-A473-C36FA35BD007}">
      <dsp:nvSpPr>
        <dsp:cNvPr id="0" name=""/>
        <dsp:cNvSpPr/>
      </dsp:nvSpPr>
      <dsp:spPr>
        <a:xfrm>
          <a:off x="7677781" y="140"/>
          <a:ext cx="964743" cy="578846"/>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baseline="0" dirty="0">
            <a:solidFill>
              <a:schemeClr val="tx1"/>
            </a:solidFill>
          </a:endParaRPr>
        </a:p>
      </dsp:txBody>
      <dsp:txXfrm>
        <a:off x="7677781" y="140"/>
        <a:ext cx="964743" cy="5788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265B69-7841-4E6E-BB52-251F5581C46D}">
      <dsp:nvSpPr>
        <dsp:cNvPr id="0" name=""/>
        <dsp:cNvSpPr/>
      </dsp:nvSpPr>
      <dsp:spPr>
        <a:xfrm>
          <a:off x="24242" y="133"/>
          <a:ext cx="964768" cy="578860"/>
        </a:xfrm>
        <a:prstGeom prst="rect">
          <a:avLst/>
        </a:prstGeom>
        <a:solidFill>
          <a:srgbClr val="7030A0">
            <a:alpha val="23000"/>
          </a:srgb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baseline="0" dirty="0" smtClean="0">
              <a:solidFill>
                <a:schemeClr val="tx1"/>
              </a:solidFill>
            </a:rPr>
            <a:t>ER </a:t>
          </a:r>
          <a:r>
            <a:rPr lang="en-US" sz="1300" kern="1200" baseline="0" dirty="0" err="1" smtClean="0">
              <a:solidFill>
                <a:schemeClr val="tx1"/>
              </a:solidFill>
            </a:rPr>
            <a:t>Agonism</a:t>
          </a:r>
          <a:endParaRPr lang="en-US" sz="1300" kern="1200" baseline="0" dirty="0">
            <a:solidFill>
              <a:schemeClr val="tx1"/>
            </a:solidFill>
          </a:endParaRPr>
        </a:p>
      </dsp:txBody>
      <dsp:txXfrm>
        <a:off x="24242" y="133"/>
        <a:ext cx="964768" cy="5788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D6C0B-5371-4E06-9DB2-8E72EE7A02B2}">
      <dsp:nvSpPr>
        <dsp:cNvPr id="0" name=""/>
        <dsp:cNvSpPr/>
      </dsp:nvSpPr>
      <dsp:spPr>
        <a:xfrm>
          <a:off x="1572442"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1662438" y="288454"/>
        <a:ext cx="11083" cy="2218"/>
      </dsp:txXfrm>
    </dsp:sp>
    <dsp:sp modelId="{B7265B69-7841-4E6E-BB52-251F5581C46D}">
      <dsp:nvSpPr>
        <dsp:cNvPr id="0" name=""/>
        <dsp:cNvSpPr/>
      </dsp:nvSpPr>
      <dsp:spPr>
        <a:xfrm>
          <a:off x="610441" y="422"/>
          <a:ext cx="963801" cy="578281"/>
        </a:xfrm>
        <a:prstGeom prst="rect">
          <a:avLst/>
        </a:prstGeom>
        <a:solidFill>
          <a:srgbClr val="7030A0">
            <a:alpha val="23000"/>
          </a:srgb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100000"/>
            </a:lnSpc>
            <a:spcBef>
              <a:spcPct val="0"/>
            </a:spcBef>
            <a:spcAft>
              <a:spcPts val="0"/>
            </a:spcAft>
          </a:pPr>
          <a:r>
            <a:rPr lang="en-US" sz="1000" kern="1200" baseline="0" dirty="0" smtClean="0">
              <a:solidFill>
                <a:schemeClr val="tx1"/>
              </a:solidFill>
            </a:rPr>
            <a:t>Altered</a:t>
          </a:r>
        </a:p>
        <a:p>
          <a:pPr lvl="0" algn="ctr" defTabSz="444500">
            <a:lnSpc>
              <a:spcPct val="100000"/>
            </a:lnSpc>
            <a:spcBef>
              <a:spcPct val="0"/>
            </a:spcBef>
            <a:spcAft>
              <a:spcPts val="0"/>
            </a:spcAft>
          </a:pPr>
          <a:r>
            <a:rPr lang="en-US" sz="1000" kern="1200" baseline="0" dirty="0" err="1" smtClean="0">
              <a:solidFill>
                <a:schemeClr val="tx1"/>
              </a:solidFill>
            </a:rPr>
            <a:t>Steroidogenesis</a:t>
          </a:r>
          <a:endParaRPr lang="en-US" sz="1000" kern="1200" baseline="0" dirty="0" smtClean="0">
            <a:solidFill>
              <a:schemeClr val="tx1"/>
            </a:solidFill>
          </a:endParaRPr>
        </a:p>
        <a:p>
          <a:pPr lvl="0" algn="ctr" defTabSz="444500">
            <a:lnSpc>
              <a:spcPct val="100000"/>
            </a:lnSpc>
            <a:spcBef>
              <a:spcPct val="0"/>
            </a:spcBef>
            <a:spcAft>
              <a:spcPts val="0"/>
            </a:spcAft>
          </a:pPr>
          <a:r>
            <a:rPr lang="en-US" sz="1000" kern="1200" baseline="0" dirty="0" smtClean="0">
              <a:solidFill>
                <a:schemeClr val="tx1"/>
              </a:solidFill>
            </a:rPr>
            <a:t>(e.g. </a:t>
          </a:r>
          <a:r>
            <a:rPr lang="en-US" sz="1000" kern="1200" baseline="0" dirty="0" err="1" smtClean="0">
              <a:solidFill>
                <a:schemeClr val="tx1"/>
              </a:solidFill>
            </a:rPr>
            <a:t>StAR</a:t>
          </a:r>
          <a:r>
            <a:rPr lang="en-US" sz="1000" kern="1200" baseline="0" dirty="0" smtClean="0">
              <a:solidFill>
                <a:schemeClr val="tx1"/>
              </a:solidFill>
            </a:rPr>
            <a:t>, CYP11a, CYP17) </a:t>
          </a:r>
          <a:endParaRPr lang="en-US" sz="1000" kern="1200" baseline="0" dirty="0">
            <a:solidFill>
              <a:schemeClr val="tx1"/>
            </a:solidFill>
          </a:endParaRPr>
        </a:p>
      </dsp:txBody>
      <dsp:txXfrm>
        <a:off x="610441" y="422"/>
        <a:ext cx="963801" cy="578281"/>
      </dsp:txXfrm>
    </dsp:sp>
    <dsp:sp modelId="{53249544-0641-4B60-95C0-7E3854DD51C4}">
      <dsp:nvSpPr>
        <dsp:cNvPr id="0" name=""/>
        <dsp:cNvSpPr/>
      </dsp:nvSpPr>
      <dsp:spPr>
        <a:xfrm>
          <a:off x="2757919" y="243843"/>
          <a:ext cx="198293" cy="91440"/>
        </a:xfrm>
        <a:custGeom>
          <a:avLst/>
          <a:gdLst/>
          <a:ahLst/>
          <a:cxnLst/>
          <a:rect l="0" t="0" r="0" b="0"/>
          <a:pathLst>
            <a:path>
              <a:moveTo>
                <a:pt x="0" y="45720"/>
              </a:moveTo>
              <a:lnTo>
                <a:pt x="198293"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2851343" y="288454"/>
        <a:ext cx="11444" cy="2218"/>
      </dsp:txXfrm>
    </dsp:sp>
    <dsp:sp modelId="{1A7CF23E-1FDC-4894-A5EB-5247765023F1}">
      <dsp:nvSpPr>
        <dsp:cNvPr id="0" name=""/>
        <dsp:cNvSpPr/>
      </dsp:nvSpPr>
      <dsp:spPr>
        <a:xfrm>
          <a:off x="1795917" y="422"/>
          <a:ext cx="963801" cy="578281"/>
        </a:xfrm>
        <a:prstGeom prst="rect">
          <a:avLst/>
        </a:prstGeom>
        <a:solidFill>
          <a:srgbClr val="0070C0">
            <a:alpha val="29000"/>
          </a:srgb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Increased E2</a:t>
          </a:r>
          <a:endParaRPr lang="en-US" sz="1000" kern="1200" baseline="0" dirty="0">
            <a:solidFill>
              <a:schemeClr val="tx1"/>
            </a:solidFill>
          </a:endParaRPr>
        </a:p>
      </dsp:txBody>
      <dsp:txXfrm>
        <a:off x="1795917" y="422"/>
        <a:ext cx="963801" cy="578281"/>
      </dsp:txXfrm>
    </dsp:sp>
    <dsp:sp modelId="{111F9636-676C-4911-9B31-B1C14F341A9A}">
      <dsp:nvSpPr>
        <dsp:cNvPr id="0" name=""/>
        <dsp:cNvSpPr/>
      </dsp:nvSpPr>
      <dsp:spPr>
        <a:xfrm>
          <a:off x="3950614" y="243843"/>
          <a:ext cx="183855" cy="91440"/>
        </a:xfrm>
        <a:custGeom>
          <a:avLst/>
          <a:gdLst/>
          <a:ahLst/>
          <a:cxnLst/>
          <a:rect l="0" t="0" r="0" b="0"/>
          <a:pathLst>
            <a:path>
              <a:moveTo>
                <a:pt x="0" y="45720"/>
              </a:moveTo>
              <a:lnTo>
                <a:pt x="18385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4037180" y="288454"/>
        <a:ext cx="10722" cy="2218"/>
      </dsp:txXfrm>
    </dsp:sp>
    <dsp:sp modelId="{2F1E32AE-A013-49F7-A315-B1CA5FFCDD1F}">
      <dsp:nvSpPr>
        <dsp:cNvPr id="0" name=""/>
        <dsp:cNvSpPr/>
      </dsp:nvSpPr>
      <dsp:spPr>
        <a:xfrm>
          <a:off x="2988612" y="422"/>
          <a:ext cx="963801" cy="578281"/>
        </a:xfrm>
        <a:prstGeom prst="rect">
          <a:avLst/>
        </a:prstGeom>
        <a:solidFill>
          <a:srgbClr val="0070C0">
            <a:alpha val="29000"/>
          </a:srgb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Increased ER activation</a:t>
          </a:r>
          <a:endParaRPr lang="en-US" sz="1000" kern="1200" baseline="0" dirty="0">
            <a:solidFill>
              <a:schemeClr val="tx1"/>
            </a:solidFill>
          </a:endParaRPr>
        </a:p>
      </dsp:txBody>
      <dsp:txXfrm>
        <a:off x="2988612" y="422"/>
        <a:ext cx="963801" cy="578281"/>
      </dsp:txXfrm>
    </dsp:sp>
    <dsp:sp modelId="{CAA81D0B-CE38-47DB-9262-B99BF17E6FFF}">
      <dsp:nvSpPr>
        <dsp:cNvPr id="0" name=""/>
        <dsp:cNvSpPr/>
      </dsp:nvSpPr>
      <dsp:spPr>
        <a:xfrm>
          <a:off x="5673400"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5763395" y="288454"/>
        <a:ext cx="11083" cy="2218"/>
      </dsp:txXfrm>
    </dsp:sp>
    <dsp:sp modelId="{375B3675-36B2-43EE-843E-45576B8E5676}">
      <dsp:nvSpPr>
        <dsp:cNvPr id="0" name=""/>
        <dsp:cNvSpPr/>
      </dsp:nvSpPr>
      <dsp:spPr>
        <a:xfrm>
          <a:off x="4166869" y="422"/>
          <a:ext cx="1508330" cy="578281"/>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ts val="0"/>
            </a:spcAft>
          </a:pPr>
          <a:r>
            <a:rPr lang="en-US" sz="1000" kern="1200" baseline="0" dirty="0" smtClean="0">
              <a:solidFill>
                <a:schemeClr val="tx1"/>
              </a:solidFill>
            </a:rPr>
            <a:t>Increased uterine wt</a:t>
          </a:r>
        </a:p>
        <a:p>
          <a:pPr lvl="0" algn="ctr" defTabSz="444500">
            <a:lnSpc>
              <a:spcPct val="90000"/>
            </a:lnSpc>
            <a:spcBef>
              <a:spcPct val="0"/>
            </a:spcBef>
            <a:spcAft>
              <a:spcPts val="0"/>
            </a:spcAft>
          </a:pPr>
          <a:r>
            <a:rPr lang="en-US" sz="1000" kern="1200" baseline="0" dirty="0" smtClean="0">
              <a:solidFill>
                <a:schemeClr val="tx1"/>
              </a:solidFill>
            </a:rPr>
            <a:t>Increased ovarian wt</a:t>
          </a:r>
        </a:p>
        <a:p>
          <a:pPr lvl="0" algn="ctr" defTabSz="444500">
            <a:lnSpc>
              <a:spcPct val="90000"/>
            </a:lnSpc>
            <a:spcBef>
              <a:spcPct val="0"/>
            </a:spcBef>
            <a:spcAft>
              <a:spcPts val="0"/>
            </a:spcAft>
          </a:pPr>
          <a:r>
            <a:rPr lang="en-US" sz="1000" kern="1200" baseline="0" dirty="0" smtClean="0">
              <a:solidFill>
                <a:schemeClr val="tx1"/>
              </a:solidFill>
            </a:rPr>
            <a:t>Altered </a:t>
          </a:r>
          <a:r>
            <a:rPr lang="en-US" sz="1000" kern="1200" baseline="0" dirty="0" err="1" smtClean="0">
              <a:solidFill>
                <a:schemeClr val="tx1"/>
              </a:solidFill>
            </a:rPr>
            <a:t>gonadal</a:t>
          </a:r>
          <a:r>
            <a:rPr lang="en-US" sz="1000" kern="1200" baseline="0" dirty="0" smtClean="0">
              <a:solidFill>
                <a:schemeClr val="tx1"/>
              </a:solidFill>
            </a:rPr>
            <a:t> histopathology</a:t>
          </a:r>
          <a:endParaRPr lang="en-US" sz="1000" kern="1200" baseline="0" dirty="0">
            <a:solidFill>
              <a:schemeClr val="tx1"/>
            </a:solidFill>
          </a:endParaRPr>
        </a:p>
      </dsp:txBody>
      <dsp:txXfrm>
        <a:off x="4166869" y="422"/>
        <a:ext cx="1508330" cy="578281"/>
      </dsp:txXfrm>
    </dsp:sp>
    <dsp:sp modelId="{D388683F-D0DB-4CDC-BB18-4132501E1E96}">
      <dsp:nvSpPr>
        <dsp:cNvPr id="0" name=""/>
        <dsp:cNvSpPr/>
      </dsp:nvSpPr>
      <dsp:spPr>
        <a:xfrm>
          <a:off x="6858876"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948871" y="288454"/>
        <a:ext cx="11083" cy="2218"/>
      </dsp:txXfrm>
    </dsp:sp>
    <dsp:sp modelId="{88B0CD19-6CF1-438C-898B-30A366C912F7}">
      <dsp:nvSpPr>
        <dsp:cNvPr id="0" name=""/>
        <dsp:cNvSpPr/>
      </dsp:nvSpPr>
      <dsp:spPr>
        <a:xfrm>
          <a:off x="5896874" y="422"/>
          <a:ext cx="963801" cy="578281"/>
        </a:xfrm>
        <a:prstGeom prst="rect">
          <a:avLst/>
        </a:prstGeom>
        <a:solidFill>
          <a:srgbClr val="0070C0">
            <a:alpha val="36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Altered Estrous </a:t>
          </a:r>
          <a:r>
            <a:rPr lang="en-US" sz="1000" kern="1200" baseline="0" dirty="0" err="1" smtClean="0">
              <a:solidFill>
                <a:schemeClr val="tx1"/>
              </a:solidFill>
            </a:rPr>
            <a:t>cyclicity</a:t>
          </a:r>
          <a:endParaRPr lang="en-US" sz="1000" kern="1200" baseline="0" dirty="0">
            <a:solidFill>
              <a:schemeClr val="tx1"/>
            </a:solidFill>
          </a:endParaRPr>
        </a:p>
      </dsp:txBody>
      <dsp:txXfrm>
        <a:off x="5896874" y="422"/>
        <a:ext cx="963801" cy="578281"/>
      </dsp:txXfrm>
    </dsp:sp>
    <dsp:sp modelId="{60F2EC96-201E-4E01-A7DA-FEC348841186}">
      <dsp:nvSpPr>
        <dsp:cNvPr id="0" name=""/>
        <dsp:cNvSpPr/>
      </dsp:nvSpPr>
      <dsp:spPr>
        <a:xfrm>
          <a:off x="8044352"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8134348" y="288454"/>
        <a:ext cx="11083" cy="2218"/>
      </dsp:txXfrm>
    </dsp:sp>
    <dsp:sp modelId="{66108911-B432-4E8F-B2F3-3202A9895A0C}">
      <dsp:nvSpPr>
        <dsp:cNvPr id="0" name=""/>
        <dsp:cNvSpPr/>
      </dsp:nvSpPr>
      <dsp:spPr>
        <a:xfrm>
          <a:off x="7082350" y="422"/>
          <a:ext cx="963801" cy="578281"/>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Decreased age/wt VO</a:t>
          </a:r>
          <a:endParaRPr lang="en-US" sz="1000" kern="1200" baseline="0" dirty="0">
            <a:solidFill>
              <a:schemeClr val="tx1"/>
            </a:solidFill>
          </a:endParaRPr>
        </a:p>
      </dsp:txBody>
      <dsp:txXfrm>
        <a:off x="7082350" y="422"/>
        <a:ext cx="963801" cy="578281"/>
      </dsp:txXfrm>
    </dsp:sp>
    <dsp:sp modelId="{BABA637D-91E8-4C2C-A473-C36FA35BD007}">
      <dsp:nvSpPr>
        <dsp:cNvPr id="0" name=""/>
        <dsp:cNvSpPr/>
      </dsp:nvSpPr>
      <dsp:spPr>
        <a:xfrm>
          <a:off x="8267827" y="422"/>
          <a:ext cx="963801" cy="578281"/>
        </a:xfrm>
        <a:prstGeom prst="rect">
          <a:avLst/>
        </a:prstGeom>
        <a:solidFill>
          <a:srgbClr val="92D050">
            <a:alpha val="36000"/>
          </a:srgb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Altered Development</a:t>
          </a:r>
          <a:endParaRPr lang="en-US" sz="1000" kern="1200" baseline="0" dirty="0">
            <a:solidFill>
              <a:schemeClr val="tx1"/>
            </a:solidFill>
          </a:endParaRPr>
        </a:p>
      </dsp:txBody>
      <dsp:txXfrm>
        <a:off x="8267827" y="422"/>
        <a:ext cx="963801" cy="5782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265B69-7841-4E6E-BB52-251F5581C46D}">
      <dsp:nvSpPr>
        <dsp:cNvPr id="0" name=""/>
        <dsp:cNvSpPr/>
      </dsp:nvSpPr>
      <dsp:spPr>
        <a:xfrm>
          <a:off x="24242" y="133"/>
          <a:ext cx="964768" cy="578860"/>
        </a:xfrm>
        <a:prstGeom prst="rect">
          <a:avLst/>
        </a:prstGeom>
        <a:solidFill>
          <a:srgbClr val="7030A0">
            <a:alpha val="23000"/>
          </a:srgb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baseline="0" dirty="0" smtClean="0">
              <a:solidFill>
                <a:schemeClr val="tx1"/>
              </a:solidFill>
            </a:rPr>
            <a:t>ER </a:t>
          </a:r>
          <a:r>
            <a:rPr lang="en-US" sz="1300" kern="1200" baseline="0" dirty="0" err="1" smtClean="0">
              <a:solidFill>
                <a:schemeClr val="tx1"/>
              </a:solidFill>
            </a:rPr>
            <a:t>Agonism</a:t>
          </a:r>
          <a:endParaRPr lang="en-US" sz="1300" kern="1200" baseline="0" dirty="0">
            <a:solidFill>
              <a:schemeClr val="tx1"/>
            </a:solidFill>
          </a:endParaRPr>
        </a:p>
      </dsp:txBody>
      <dsp:txXfrm>
        <a:off x="24242" y="133"/>
        <a:ext cx="964768" cy="5788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D6C0B-5371-4E06-9DB2-8E72EE7A02B2}">
      <dsp:nvSpPr>
        <dsp:cNvPr id="0" name=""/>
        <dsp:cNvSpPr/>
      </dsp:nvSpPr>
      <dsp:spPr>
        <a:xfrm>
          <a:off x="1572442"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1662438" y="288454"/>
        <a:ext cx="11083" cy="2218"/>
      </dsp:txXfrm>
    </dsp:sp>
    <dsp:sp modelId="{B7265B69-7841-4E6E-BB52-251F5581C46D}">
      <dsp:nvSpPr>
        <dsp:cNvPr id="0" name=""/>
        <dsp:cNvSpPr/>
      </dsp:nvSpPr>
      <dsp:spPr>
        <a:xfrm>
          <a:off x="610441" y="422"/>
          <a:ext cx="963801" cy="578281"/>
        </a:xfrm>
        <a:prstGeom prst="rect">
          <a:avLst/>
        </a:prstGeom>
        <a:solidFill>
          <a:srgbClr val="7030A0">
            <a:alpha val="23000"/>
          </a:srgb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100000"/>
            </a:lnSpc>
            <a:spcBef>
              <a:spcPct val="0"/>
            </a:spcBef>
            <a:spcAft>
              <a:spcPts val="0"/>
            </a:spcAft>
          </a:pPr>
          <a:r>
            <a:rPr lang="en-US" sz="1000" kern="1200" baseline="0" dirty="0" smtClean="0">
              <a:solidFill>
                <a:schemeClr val="tx1"/>
              </a:solidFill>
            </a:rPr>
            <a:t>Altered</a:t>
          </a:r>
        </a:p>
        <a:p>
          <a:pPr lvl="0" algn="ctr" defTabSz="444500">
            <a:lnSpc>
              <a:spcPct val="100000"/>
            </a:lnSpc>
            <a:spcBef>
              <a:spcPct val="0"/>
            </a:spcBef>
            <a:spcAft>
              <a:spcPts val="0"/>
            </a:spcAft>
          </a:pPr>
          <a:r>
            <a:rPr lang="en-US" sz="1000" kern="1200" baseline="0" dirty="0" err="1" smtClean="0">
              <a:solidFill>
                <a:schemeClr val="tx1"/>
              </a:solidFill>
            </a:rPr>
            <a:t>Steroidogenesis</a:t>
          </a:r>
          <a:endParaRPr lang="en-US" sz="1000" kern="1200" baseline="0" dirty="0" smtClean="0">
            <a:solidFill>
              <a:schemeClr val="tx1"/>
            </a:solidFill>
          </a:endParaRPr>
        </a:p>
        <a:p>
          <a:pPr lvl="0" algn="ctr" defTabSz="444500">
            <a:lnSpc>
              <a:spcPct val="100000"/>
            </a:lnSpc>
            <a:spcBef>
              <a:spcPct val="0"/>
            </a:spcBef>
            <a:spcAft>
              <a:spcPts val="0"/>
            </a:spcAft>
          </a:pPr>
          <a:r>
            <a:rPr lang="en-US" sz="1000" kern="1200" baseline="0" dirty="0" smtClean="0">
              <a:solidFill>
                <a:schemeClr val="tx1"/>
              </a:solidFill>
            </a:rPr>
            <a:t>(e.g. </a:t>
          </a:r>
          <a:r>
            <a:rPr lang="en-US" sz="1000" kern="1200" baseline="0" dirty="0" err="1" smtClean="0">
              <a:solidFill>
                <a:schemeClr val="tx1"/>
              </a:solidFill>
            </a:rPr>
            <a:t>StAR</a:t>
          </a:r>
          <a:r>
            <a:rPr lang="en-US" sz="1000" kern="1200" baseline="0" dirty="0" smtClean="0">
              <a:solidFill>
                <a:schemeClr val="tx1"/>
              </a:solidFill>
            </a:rPr>
            <a:t>, CYP11a, CYP17) </a:t>
          </a:r>
          <a:endParaRPr lang="en-US" sz="1000" kern="1200" baseline="0" dirty="0">
            <a:solidFill>
              <a:schemeClr val="tx1"/>
            </a:solidFill>
          </a:endParaRPr>
        </a:p>
      </dsp:txBody>
      <dsp:txXfrm>
        <a:off x="610441" y="422"/>
        <a:ext cx="963801" cy="578281"/>
      </dsp:txXfrm>
    </dsp:sp>
    <dsp:sp modelId="{53249544-0641-4B60-95C0-7E3854DD51C4}">
      <dsp:nvSpPr>
        <dsp:cNvPr id="0" name=""/>
        <dsp:cNvSpPr/>
      </dsp:nvSpPr>
      <dsp:spPr>
        <a:xfrm>
          <a:off x="2757919" y="243843"/>
          <a:ext cx="198293" cy="91440"/>
        </a:xfrm>
        <a:custGeom>
          <a:avLst/>
          <a:gdLst/>
          <a:ahLst/>
          <a:cxnLst/>
          <a:rect l="0" t="0" r="0" b="0"/>
          <a:pathLst>
            <a:path>
              <a:moveTo>
                <a:pt x="0" y="45720"/>
              </a:moveTo>
              <a:lnTo>
                <a:pt x="198293"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2851343" y="288454"/>
        <a:ext cx="11444" cy="2218"/>
      </dsp:txXfrm>
    </dsp:sp>
    <dsp:sp modelId="{1A7CF23E-1FDC-4894-A5EB-5247765023F1}">
      <dsp:nvSpPr>
        <dsp:cNvPr id="0" name=""/>
        <dsp:cNvSpPr/>
      </dsp:nvSpPr>
      <dsp:spPr>
        <a:xfrm>
          <a:off x="1795917" y="422"/>
          <a:ext cx="963801" cy="578281"/>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baseline="0" dirty="0">
            <a:solidFill>
              <a:schemeClr val="tx1"/>
            </a:solidFill>
          </a:endParaRPr>
        </a:p>
      </dsp:txBody>
      <dsp:txXfrm>
        <a:off x="1795917" y="422"/>
        <a:ext cx="963801" cy="578281"/>
      </dsp:txXfrm>
    </dsp:sp>
    <dsp:sp modelId="{111F9636-676C-4911-9B31-B1C14F341A9A}">
      <dsp:nvSpPr>
        <dsp:cNvPr id="0" name=""/>
        <dsp:cNvSpPr/>
      </dsp:nvSpPr>
      <dsp:spPr>
        <a:xfrm>
          <a:off x="3950614" y="243843"/>
          <a:ext cx="183855" cy="91440"/>
        </a:xfrm>
        <a:custGeom>
          <a:avLst/>
          <a:gdLst/>
          <a:ahLst/>
          <a:cxnLst/>
          <a:rect l="0" t="0" r="0" b="0"/>
          <a:pathLst>
            <a:path>
              <a:moveTo>
                <a:pt x="0" y="45720"/>
              </a:moveTo>
              <a:lnTo>
                <a:pt x="183855"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4037180" y="288454"/>
        <a:ext cx="10722" cy="2218"/>
      </dsp:txXfrm>
    </dsp:sp>
    <dsp:sp modelId="{2F1E32AE-A013-49F7-A315-B1CA5FFCDD1F}">
      <dsp:nvSpPr>
        <dsp:cNvPr id="0" name=""/>
        <dsp:cNvSpPr/>
      </dsp:nvSpPr>
      <dsp:spPr>
        <a:xfrm>
          <a:off x="2988612" y="422"/>
          <a:ext cx="963801" cy="578281"/>
        </a:xfrm>
        <a:prstGeom prst="rect">
          <a:avLst/>
        </a:prstGeom>
        <a:solidFill>
          <a:srgbClr val="0070C0">
            <a:alpha val="29000"/>
          </a:srgb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Increased ER activation</a:t>
          </a:r>
          <a:endParaRPr lang="en-US" sz="1000" kern="1200" baseline="0" dirty="0">
            <a:solidFill>
              <a:schemeClr val="tx1"/>
            </a:solidFill>
          </a:endParaRPr>
        </a:p>
      </dsp:txBody>
      <dsp:txXfrm>
        <a:off x="2988612" y="422"/>
        <a:ext cx="963801" cy="578281"/>
      </dsp:txXfrm>
    </dsp:sp>
    <dsp:sp modelId="{CAA81D0B-CE38-47DB-9262-B99BF17E6FFF}">
      <dsp:nvSpPr>
        <dsp:cNvPr id="0" name=""/>
        <dsp:cNvSpPr/>
      </dsp:nvSpPr>
      <dsp:spPr>
        <a:xfrm>
          <a:off x="5673400"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baseline="0">
            <a:solidFill>
              <a:schemeClr val="tx1"/>
            </a:solidFill>
          </a:endParaRPr>
        </a:p>
      </dsp:txBody>
      <dsp:txXfrm>
        <a:off x="5763395" y="288454"/>
        <a:ext cx="11083" cy="2218"/>
      </dsp:txXfrm>
    </dsp:sp>
    <dsp:sp modelId="{375B3675-36B2-43EE-843E-45576B8E5676}">
      <dsp:nvSpPr>
        <dsp:cNvPr id="0" name=""/>
        <dsp:cNvSpPr/>
      </dsp:nvSpPr>
      <dsp:spPr>
        <a:xfrm>
          <a:off x="4166869" y="422"/>
          <a:ext cx="1508330" cy="578281"/>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ts val="0"/>
            </a:spcAft>
          </a:pPr>
          <a:r>
            <a:rPr lang="en-US" sz="1000" kern="1200" baseline="0" dirty="0" smtClean="0">
              <a:solidFill>
                <a:schemeClr val="tx1"/>
              </a:solidFill>
            </a:rPr>
            <a:t>Increased uterine wt</a:t>
          </a:r>
        </a:p>
        <a:p>
          <a:pPr lvl="0" algn="ctr" defTabSz="444500">
            <a:lnSpc>
              <a:spcPct val="90000"/>
            </a:lnSpc>
            <a:spcBef>
              <a:spcPct val="0"/>
            </a:spcBef>
            <a:spcAft>
              <a:spcPts val="0"/>
            </a:spcAft>
          </a:pPr>
          <a:r>
            <a:rPr lang="en-US" sz="1000" kern="1200" baseline="0" dirty="0" smtClean="0">
              <a:solidFill>
                <a:schemeClr val="tx1"/>
              </a:solidFill>
            </a:rPr>
            <a:t>Increased ovarian wt</a:t>
          </a:r>
        </a:p>
        <a:p>
          <a:pPr lvl="0" algn="ctr" defTabSz="444500">
            <a:lnSpc>
              <a:spcPct val="90000"/>
            </a:lnSpc>
            <a:spcBef>
              <a:spcPct val="0"/>
            </a:spcBef>
            <a:spcAft>
              <a:spcPts val="0"/>
            </a:spcAft>
          </a:pPr>
          <a:r>
            <a:rPr lang="en-US" sz="1000" kern="1200" baseline="0" dirty="0" smtClean="0">
              <a:solidFill>
                <a:schemeClr val="tx1"/>
              </a:solidFill>
            </a:rPr>
            <a:t>Altered </a:t>
          </a:r>
          <a:r>
            <a:rPr lang="en-US" sz="1000" kern="1200" baseline="0" dirty="0" err="1" smtClean="0">
              <a:solidFill>
                <a:schemeClr val="tx1"/>
              </a:solidFill>
            </a:rPr>
            <a:t>gonadal</a:t>
          </a:r>
          <a:r>
            <a:rPr lang="en-US" sz="1000" kern="1200" baseline="0" dirty="0" smtClean="0">
              <a:solidFill>
                <a:schemeClr val="tx1"/>
              </a:solidFill>
            </a:rPr>
            <a:t> histopathology</a:t>
          </a:r>
          <a:endParaRPr lang="en-US" sz="1000" kern="1200" baseline="0" dirty="0">
            <a:solidFill>
              <a:schemeClr val="tx1"/>
            </a:solidFill>
          </a:endParaRPr>
        </a:p>
      </dsp:txBody>
      <dsp:txXfrm>
        <a:off x="4166869" y="422"/>
        <a:ext cx="1508330" cy="578281"/>
      </dsp:txXfrm>
    </dsp:sp>
    <dsp:sp modelId="{D388683F-D0DB-4CDC-BB18-4132501E1E96}">
      <dsp:nvSpPr>
        <dsp:cNvPr id="0" name=""/>
        <dsp:cNvSpPr/>
      </dsp:nvSpPr>
      <dsp:spPr>
        <a:xfrm>
          <a:off x="6858876"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6948871" y="288454"/>
        <a:ext cx="11083" cy="2218"/>
      </dsp:txXfrm>
    </dsp:sp>
    <dsp:sp modelId="{88B0CD19-6CF1-438C-898B-30A366C912F7}">
      <dsp:nvSpPr>
        <dsp:cNvPr id="0" name=""/>
        <dsp:cNvSpPr/>
      </dsp:nvSpPr>
      <dsp:spPr>
        <a:xfrm>
          <a:off x="5896874" y="422"/>
          <a:ext cx="963801" cy="578281"/>
        </a:xfrm>
        <a:prstGeom prst="rect">
          <a:avLst/>
        </a:prstGeom>
        <a:solidFill>
          <a:srgbClr val="0070C0">
            <a:alpha val="36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Altered Estrous </a:t>
          </a:r>
          <a:r>
            <a:rPr lang="en-US" sz="1000" kern="1200" baseline="0" dirty="0" err="1" smtClean="0">
              <a:solidFill>
                <a:schemeClr val="tx1"/>
              </a:solidFill>
            </a:rPr>
            <a:t>cyclicity</a:t>
          </a:r>
          <a:endParaRPr lang="en-US" sz="1000" kern="1200" baseline="0" dirty="0">
            <a:solidFill>
              <a:schemeClr val="tx1"/>
            </a:solidFill>
          </a:endParaRPr>
        </a:p>
      </dsp:txBody>
      <dsp:txXfrm>
        <a:off x="5896874" y="422"/>
        <a:ext cx="963801" cy="578281"/>
      </dsp:txXfrm>
    </dsp:sp>
    <dsp:sp modelId="{60F2EC96-201E-4E01-A7DA-FEC348841186}">
      <dsp:nvSpPr>
        <dsp:cNvPr id="0" name=""/>
        <dsp:cNvSpPr/>
      </dsp:nvSpPr>
      <dsp:spPr>
        <a:xfrm>
          <a:off x="8044352" y="243843"/>
          <a:ext cx="191074" cy="91440"/>
        </a:xfrm>
        <a:custGeom>
          <a:avLst/>
          <a:gdLst/>
          <a:ahLst/>
          <a:cxnLst/>
          <a:rect l="0" t="0" r="0" b="0"/>
          <a:pathLst>
            <a:path>
              <a:moveTo>
                <a:pt x="0" y="45720"/>
              </a:moveTo>
              <a:lnTo>
                <a:pt x="191074"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8134348" y="288454"/>
        <a:ext cx="11083" cy="2218"/>
      </dsp:txXfrm>
    </dsp:sp>
    <dsp:sp modelId="{66108911-B432-4E8F-B2F3-3202A9895A0C}">
      <dsp:nvSpPr>
        <dsp:cNvPr id="0" name=""/>
        <dsp:cNvSpPr/>
      </dsp:nvSpPr>
      <dsp:spPr>
        <a:xfrm>
          <a:off x="7082350" y="422"/>
          <a:ext cx="963801" cy="578281"/>
        </a:xfrm>
        <a:prstGeom prst="rect">
          <a:avLst/>
        </a:prstGeom>
        <a:solidFill>
          <a:srgbClr val="0070C0">
            <a:alpha val="29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baseline="0" dirty="0" smtClean="0">
              <a:solidFill>
                <a:schemeClr val="tx1"/>
              </a:solidFill>
            </a:rPr>
            <a:t>Decreased age/wt VO</a:t>
          </a:r>
          <a:endParaRPr lang="en-US" sz="1000" kern="1200" baseline="0" dirty="0">
            <a:solidFill>
              <a:schemeClr val="tx1"/>
            </a:solidFill>
          </a:endParaRPr>
        </a:p>
      </dsp:txBody>
      <dsp:txXfrm>
        <a:off x="7082350" y="422"/>
        <a:ext cx="963801" cy="578281"/>
      </dsp:txXfrm>
    </dsp:sp>
    <dsp:sp modelId="{BABA637D-91E8-4C2C-A473-C36FA35BD007}">
      <dsp:nvSpPr>
        <dsp:cNvPr id="0" name=""/>
        <dsp:cNvSpPr/>
      </dsp:nvSpPr>
      <dsp:spPr>
        <a:xfrm>
          <a:off x="8267827" y="422"/>
          <a:ext cx="963801" cy="578281"/>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baseline="0" dirty="0">
            <a:solidFill>
              <a:schemeClr val="tx1"/>
            </a:solidFill>
          </a:endParaRPr>
        </a:p>
      </dsp:txBody>
      <dsp:txXfrm>
        <a:off x="8267827" y="422"/>
        <a:ext cx="963801" cy="5782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10400" cy="464820"/>
          </a:xfrm>
          <a:prstGeom prst="rect">
            <a:avLst/>
          </a:prstGeom>
        </p:spPr>
        <p:txBody>
          <a:bodyPr vert="horz" lIns="93177" tIns="46589" rIns="93177" bIns="46589" rtlCol="0"/>
          <a:lstStyle>
            <a:lvl1pPr algn="l">
              <a:defRPr sz="1200"/>
            </a:lvl1pPr>
          </a:lstStyle>
          <a:p>
            <a:r>
              <a:rPr lang="en-US" b="1" dirty="0" smtClean="0">
                <a:solidFill>
                  <a:schemeClr val="accent1"/>
                </a:solidFill>
              </a:rPr>
              <a:t>US EPA Endocrine Disruptor Screening Program</a:t>
            </a:r>
            <a:r>
              <a:rPr lang="en-US" b="1" dirty="0" smtClean="0"/>
              <a:t>			              June 2015</a:t>
            </a:r>
            <a:r>
              <a:rPr lang="en-US" sz="1600" b="1" dirty="0"/>
              <a:t/>
            </a:r>
            <a:br>
              <a:rPr lang="en-US" sz="1600" b="1" dirty="0"/>
            </a:br>
            <a:endParaRPr lang="en-US" dirty="0"/>
          </a:p>
        </p:txBody>
      </p:sp>
      <p:sp>
        <p:nvSpPr>
          <p:cNvPr id="4" name="Footer Placeholder 3"/>
          <p:cNvSpPr>
            <a:spLocks noGrp="1"/>
          </p:cNvSpPr>
          <p:nvPr>
            <p:ph type="ftr" sz="quarter" idx="2"/>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77" tIns="46589" rIns="93177" bIns="46589" rtlCol="0" anchor="b"/>
          <a:lstStyle>
            <a:lvl1pPr algn="r">
              <a:defRPr sz="1200"/>
            </a:lvl1pPr>
          </a:lstStyle>
          <a:p>
            <a:r>
              <a:rPr lang="en-US" dirty="0" smtClean="0"/>
              <a:t>Page </a:t>
            </a:r>
            <a:fld id="{3EE83980-1DB2-4BFA-A13F-1D19FEF53C05}" type="slidenum">
              <a:rPr lang="en-US" smtClean="0"/>
              <a:pPr/>
              <a:t>‹#›</a:t>
            </a:fld>
            <a:endParaRPr lang="en-US" dirty="0"/>
          </a:p>
        </p:txBody>
      </p:sp>
    </p:spTree>
    <p:extLst>
      <p:ext uri="{BB962C8B-B14F-4D97-AF65-F5344CB8AC3E}">
        <p14:creationId xmlns:p14="http://schemas.microsoft.com/office/powerpoint/2010/main" xmlns="" val="3253808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7E43E2-B1A3-42D6-AFDF-883E8D9752CE}" type="datetimeFigureOut">
              <a:rPr lang="en-US" smtClean="0"/>
              <a:pPr/>
              <a:t>11/18/2015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B6C99A6-5981-4057-8AD7-E7E9F0CEB44D}" type="slidenum">
              <a:rPr lang="en-US" smtClean="0"/>
              <a:pPr/>
              <a:t>‹#›</a:t>
            </a:fld>
            <a:endParaRPr lang="en-US"/>
          </a:p>
        </p:txBody>
      </p:sp>
    </p:spTree>
    <p:extLst>
      <p:ext uri="{BB962C8B-B14F-4D97-AF65-F5344CB8AC3E}">
        <p14:creationId xmlns:p14="http://schemas.microsoft.com/office/powerpoint/2010/main" xmlns="" val="10904324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C99A6-5981-4057-8AD7-E7E9F0CEB44D}" type="slidenum">
              <a:rPr lang="en-US" smtClean="0"/>
              <a:pPr/>
              <a:t>1</a:t>
            </a:fld>
            <a:endParaRPr lang="en-US"/>
          </a:p>
        </p:txBody>
      </p:sp>
    </p:spTree>
    <p:extLst>
      <p:ext uri="{BB962C8B-B14F-4D97-AF65-F5344CB8AC3E}">
        <p14:creationId xmlns:p14="http://schemas.microsoft.com/office/powerpoint/2010/main" xmlns="" val="239059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7E9FB-5014-4A7C-97D5-0B599801634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227812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7E9FB-5014-4A7C-97D5-0B599801634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427166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C99A6-5981-4057-8AD7-E7E9F0CEB44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373418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C99A6-5981-4057-8AD7-E7E9F0CEB44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66574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7D3A6-1A2D-4D4E-B9CA-5F8221484004}" type="slidenum">
              <a:rPr lang="en-US" smtClean="0"/>
              <a:pPr/>
              <a:t>14</a:t>
            </a:fld>
            <a:endParaRPr lang="en-US"/>
          </a:p>
        </p:txBody>
      </p:sp>
    </p:spTree>
    <p:extLst>
      <p:ext uri="{BB962C8B-B14F-4D97-AF65-F5344CB8AC3E}">
        <p14:creationId xmlns:p14="http://schemas.microsoft.com/office/powerpoint/2010/main" xmlns="" val="424389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C99A6-5981-4057-8AD7-E7E9F0CEB44D}" type="slidenum">
              <a:rPr lang="en-US" smtClean="0"/>
              <a:pPr/>
              <a:t>17</a:t>
            </a:fld>
            <a:endParaRPr lang="en-US"/>
          </a:p>
        </p:txBody>
      </p:sp>
    </p:spTree>
    <p:extLst>
      <p:ext uri="{BB962C8B-B14F-4D97-AF65-F5344CB8AC3E}">
        <p14:creationId xmlns:p14="http://schemas.microsoft.com/office/powerpoint/2010/main" xmlns="" val="1667067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solidFill>
          <a:schemeClr val="bg1"/>
        </a:solidFill>
        <a:effectLst/>
      </p:bgPr>
    </p:bg>
    <p:spTree>
      <p:nvGrpSpPr>
        <p:cNvPr id="1" name=""/>
        <p:cNvGrpSpPr/>
        <p:nvPr/>
      </p:nvGrpSpPr>
      <p:grpSpPr>
        <a:xfrm>
          <a:off x="0" y="0"/>
          <a:ext cx="0" cy="0"/>
          <a:chOff x="0" y="0"/>
          <a:chExt cx="0" cy="0"/>
        </a:xfrm>
      </p:grpSpPr>
      <p:pic>
        <p:nvPicPr>
          <p:cNvPr id="3115" name="Picture 43" descr="ORD Title slide background"/>
          <p:cNvPicPr>
            <a:picLocks noChangeArrowheads="1"/>
          </p:cNvPicPr>
          <p:nvPr/>
        </p:nvPicPr>
        <p:blipFill>
          <a:blip r:embed="rId2" cstate="print"/>
          <a:srcRect/>
          <a:stretch>
            <a:fillRect/>
          </a:stretch>
        </p:blipFill>
        <p:spPr bwMode="auto">
          <a:xfrm>
            <a:off x="1588" y="1588"/>
            <a:ext cx="9140825" cy="6856412"/>
          </a:xfrm>
          <a:prstGeom prst="rect">
            <a:avLst/>
          </a:prstGeom>
          <a:noFill/>
        </p:spPr>
      </p:pic>
      <p:sp>
        <p:nvSpPr>
          <p:cNvPr id="3075" name="Rectangle 3"/>
          <p:cNvSpPr>
            <a:spLocks noGrp="1" noChangeArrowheads="1"/>
          </p:cNvSpPr>
          <p:nvPr>
            <p:ph type="ctrTitle"/>
          </p:nvPr>
        </p:nvSpPr>
        <p:spPr>
          <a:xfrm>
            <a:off x="1295400" y="2209800"/>
            <a:ext cx="6553200" cy="1143000"/>
          </a:xfrm>
          <a:effectLst>
            <a:outerShdw dist="35921" dir="2700000" algn="ctr" rotWithShape="0">
              <a:srgbClr val="4B3285"/>
            </a:outerShdw>
          </a:effectLst>
        </p:spPr>
        <p:txBody>
          <a:bodyPr/>
          <a:lstStyle>
            <a:lvl1pPr>
              <a:defRPr>
                <a:solidFill>
                  <a:schemeClr val="tx1"/>
                </a:solidFill>
                <a:latin typeface="Calibri" pitchFamily="34" charset="0"/>
              </a:defRPr>
            </a:lvl1pPr>
          </a:lstStyle>
          <a:p>
            <a:r>
              <a:rPr lang="en-US" dirty="0"/>
              <a:t>Click to edit Master title style</a:t>
            </a:r>
          </a:p>
        </p:txBody>
      </p:sp>
      <p:sp>
        <p:nvSpPr>
          <p:cNvPr id="3076" name="Rectangle 4"/>
          <p:cNvSpPr>
            <a:spLocks noGrp="1" noChangeArrowheads="1"/>
          </p:cNvSpPr>
          <p:nvPr>
            <p:ph type="subTitle" idx="1"/>
          </p:nvPr>
        </p:nvSpPr>
        <p:spPr>
          <a:xfrm>
            <a:off x="152400" y="4038600"/>
            <a:ext cx="8839200" cy="1752600"/>
          </a:xfrm>
          <a:effectLst>
            <a:outerShdw dist="40161" dir="4293903" algn="ctr" rotWithShape="0">
              <a:srgbClr val="4B3285"/>
            </a:outerShdw>
          </a:effectLst>
        </p:spPr>
        <p:txBody>
          <a:bodyPr anchor="ctr"/>
          <a:lstStyle>
            <a:lvl1pPr marL="0" indent="0" algn="ctr">
              <a:spcBef>
                <a:spcPct val="0"/>
              </a:spcBef>
              <a:buClrTx/>
              <a:buFontTx/>
              <a:buNone/>
              <a:defRPr sz="2400">
                <a:solidFill>
                  <a:srgbClr val="FFFF66"/>
                </a:solidFill>
                <a:latin typeface="Calibri" pitchFamily="34" charset="0"/>
              </a:defRPr>
            </a:lvl1pPr>
          </a:lstStyle>
          <a:p>
            <a:r>
              <a:rPr lang="en-US" dirty="0"/>
              <a:t>Click to edit Master subtitle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5025" y="87313"/>
            <a:ext cx="167640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5825" y="87313"/>
            <a:ext cx="4876800"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488" y="87313"/>
            <a:ext cx="6172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55825" y="1584325"/>
            <a:ext cx="3276600" cy="495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84825" y="1584325"/>
            <a:ext cx="3276600" cy="495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 y="6569074"/>
            <a:ext cx="7848600" cy="365125"/>
          </a:xfrm>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Slide </a:t>
            </a:r>
            <a:fld id="{9E7D50D5-288E-41AA-98CD-9FE13B6D95E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t>Slide </a:t>
            </a:r>
            <a:fld id="{9E7D50D5-288E-41AA-98CD-9FE13B6D95E0}" type="slidenum">
              <a:rPr lang="en-US" smtClean="0"/>
              <a:pPr/>
              <a:t>‹#›</a:t>
            </a:fld>
            <a:r>
              <a:rPr lang="en-US" dirty="0" smtClean="0"/>
              <a:t> of 320</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7353134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 y="6569074"/>
            <a:ext cx="7848600" cy="365125"/>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8309308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4916281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971829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0"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1602128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3462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26687806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2761031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xmlns="" val="6014112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24780251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16939626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5906212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 y="6569074"/>
            <a:ext cx="7848600" cy="365125"/>
          </a:xfrm>
        </p:spPr>
        <p:txBody>
          <a:bodyPr/>
          <a:lstStyle/>
          <a:p>
            <a:r>
              <a:rPr lang="en-US" dirty="0" smtClean="0">
                <a:solidFill>
                  <a:prstClr val="black">
                    <a:tint val="75000"/>
                  </a:prstClr>
                </a:solidFill>
              </a:rPr>
              <a:t>FIFRA SAP: Integrated Bioactivity Exposure Ranking 				Dec 2-5, 2014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985184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9121765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604413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10"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8783639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55825" y="1584325"/>
            <a:ext cx="3276600" cy="495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84825" y="1584325"/>
            <a:ext cx="3276600" cy="495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19016138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5"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40128505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2492841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Tree>
    <p:extLst>
      <p:ext uri="{BB962C8B-B14F-4D97-AF65-F5344CB8AC3E}">
        <p14:creationId xmlns:p14="http://schemas.microsoft.com/office/powerpoint/2010/main" xmlns="" val="25152889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56158760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21142173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smtClean="0"/>
              <a:t>Title 2</a:t>
            </a:r>
            <a:endParaRPr lang="en-US" dirty="0"/>
          </a:p>
        </p:txBody>
      </p:sp>
      <p:sp>
        <p:nvSpPr>
          <p:cNvPr id="7" name="Rectangle 2"/>
          <p:cNvSpPr>
            <a:spLocks noGrp="1" noChangeArrowheads="1"/>
          </p:cNvSpPr>
          <p:nvPr>
            <p:ph type="title" hasCustomPrompt="1"/>
          </p:nvPr>
        </p:nvSpPr>
        <p:spPr bwMode="auto">
          <a:xfrm>
            <a:off x="1295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baseline="0"/>
            </a:lvl1pPr>
          </a:lstStyle>
          <a:p>
            <a:pPr lvl="0"/>
            <a:r>
              <a:rPr lang="en-US" dirty="0" smtClean="0"/>
              <a:t>Optional Title 1</a:t>
            </a:r>
          </a:p>
        </p:txBody>
      </p:sp>
    </p:spTree>
    <p:extLst>
      <p:ext uri="{BB962C8B-B14F-4D97-AF65-F5344CB8AC3E}">
        <p14:creationId xmlns:p14="http://schemas.microsoft.com/office/powerpoint/2010/main" xmlns="" val="16795853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9379998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 y="6569074"/>
            <a:ext cx="7848600" cy="365125"/>
          </a:xfrm>
        </p:spPr>
        <p:txBody>
          <a:bodyPr/>
          <a:lstStyle/>
          <a:p>
            <a:r>
              <a:rPr lang="en-US" dirty="0" smtClean="0">
                <a:solidFill>
                  <a:prstClr val="black">
                    <a:tint val="75000"/>
                  </a:prstClr>
                </a:solidFill>
              </a:rPr>
              <a:t>FIFRA SAP: Integrated Bioactivity Exposure Ranking 				Dec 2-5, 2014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8385123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41536621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8799870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10"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58157263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27493940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5"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125156690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397352634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Tree>
    <p:extLst>
      <p:ext uri="{BB962C8B-B14F-4D97-AF65-F5344CB8AC3E}">
        <p14:creationId xmlns:p14="http://schemas.microsoft.com/office/powerpoint/2010/main" xmlns="" val="279140580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422649249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320</a:t>
            </a:r>
            <a:endParaRPr lang="en-US" dirty="0">
              <a:solidFill>
                <a:prstClr val="black">
                  <a:tint val="75000"/>
                </a:prstClr>
              </a:solidFill>
            </a:endParaRPr>
          </a:p>
        </p:txBody>
      </p:sp>
    </p:spTree>
    <p:extLst>
      <p:ext uri="{BB962C8B-B14F-4D97-AF65-F5344CB8AC3E}">
        <p14:creationId xmlns:p14="http://schemas.microsoft.com/office/powerpoint/2010/main" xmlns="" val="7986183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smtClean="0"/>
              <a:t>Title 2</a:t>
            </a:r>
            <a:endParaRPr lang="en-US" dirty="0"/>
          </a:p>
        </p:txBody>
      </p:sp>
      <p:sp>
        <p:nvSpPr>
          <p:cNvPr id="7" name="Rectangle 2"/>
          <p:cNvSpPr>
            <a:spLocks noGrp="1" noChangeArrowheads="1"/>
          </p:cNvSpPr>
          <p:nvPr>
            <p:ph type="title" hasCustomPrompt="1"/>
          </p:nvPr>
        </p:nvSpPr>
        <p:spPr bwMode="auto">
          <a:xfrm>
            <a:off x="1295400" y="-1"/>
            <a:ext cx="7620000" cy="63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baseline="0"/>
            </a:lvl1pPr>
          </a:lstStyle>
          <a:p>
            <a:pPr lvl="0"/>
            <a:r>
              <a:rPr lang="en-US" dirty="0" smtClean="0"/>
              <a:t>Optional Title 1</a:t>
            </a:r>
          </a:p>
        </p:txBody>
      </p:sp>
    </p:spTree>
    <p:extLst>
      <p:ext uri="{BB962C8B-B14F-4D97-AF65-F5344CB8AC3E}">
        <p14:creationId xmlns:p14="http://schemas.microsoft.com/office/powerpoint/2010/main" xmlns="" val="19264693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11357866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solidFill>
                  <a:srgbClr val="000000"/>
                </a:solidFill>
                <a:effectLst>
                  <a:outerShdw blurRad="38100" dist="38100" dir="2700000" algn="tl">
                    <a:srgbClr val="000000">
                      <a:alpha val="43137"/>
                    </a:srgbClr>
                  </a:outerShdw>
                </a:effectLst>
                <a:latin typeface="Calibri" pitchFamily="34" charset="0"/>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 y="6569074"/>
            <a:ext cx="7848600" cy="365125"/>
          </a:xfrm>
        </p:spPr>
        <p:txBody>
          <a:bodyPr/>
          <a:lstStyle/>
          <a:p>
            <a:r>
              <a:rPr lang="en-US" dirty="0" smtClean="0">
                <a:solidFill>
                  <a:prstClr val="black">
                    <a:tint val="75000"/>
                  </a:prstClr>
                </a:solidFill>
              </a:rPr>
              <a:t>FIFRA SAP: Integrated Bioactivity Exposure Ranking 				Dec 2-5, 2014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059658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153596595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438203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10"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239735850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6"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4608392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5"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159046907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8"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182324940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Tree>
    <p:extLst>
      <p:ext uri="{BB962C8B-B14F-4D97-AF65-F5344CB8AC3E}">
        <p14:creationId xmlns:p14="http://schemas.microsoft.com/office/powerpoint/2010/main" xmlns="" val="15464469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366889435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7" name="Slide Number Placeholder 5"/>
          <p:cNvSpPr>
            <a:spLocks noGrp="1"/>
          </p:cNvSpPr>
          <p:nvPr>
            <p:ph type="sldNum" sz="quarter" idx="12"/>
          </p:nvPr>
        </p:nvSpPr>
        <p:spPr>
          <a:xfrm>
            <a:off x="7010400" y="6569075"/>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r>
              <a:rPr lang="en-US" dirty="0" smtClean="0">
                <a:solidFill>
                  <a:prstClr val="black">
                    <a:tint val="75000"/>
                  </a:prstClr>
                </a:solidFill>
              </a:rPr>
              <a:t> of 170</a:t>
            </a:r>
            <a:endParaRPr lang="en-US" dirty="0">
              <a:solidFill>
                <a:prstClr val="black">
                  <a:tint val="75000"/>
                </a:prstClr>
              </a:solidFill>
            </a:endParaRPr>
          </a:p>
        </p:txBody>
      </p:sp>
    </p:spTree>
    <p:extLst>
      <p:ext uri="{BB962C8B-B14F-4D97-AF65-F5344CB8AC3E}">
        <p14:creationId xmlns:p14="http://schemas.microsoft.com/office/powerpoint/2010/main" xmlns="" val="1860943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152400" y="778948"/>
            <a:ext cx="8153400" cy="381000"/>
          </a:xfrm>
          <a:ln algn="ctr"/>
        </p:spPr>
        <p:txBody>
          <a:bodyPr/>
          <a:lstStyle>
            <a:lvl1pPr marL="230188" indent="-230188">
              <a:buFontTx/>
              <a:buNone/>
              <a:defRPr lang="en-US" sz="2600" b="1" smtClean="0">
                <a:solidFill>
                  <a:schemeClr val="tx2"/>
                </a:solidFill>
              </a:defRPr>
            </a:lvl1pPr>
            <a:lvl2pPr>
              <a:defRPr lang="en-US" smtClean="0"/>
            </a:lvl2pPr>
            <a:lvl3pPr>
              <a:defRPr lang="en-US" smtClean="0"/>
            </a:lvl3pPr>
            <a:lvl4pPr>
              <a:defRPr lang="en-US" smtClean="0"/>
            </a:lvl4pPr>
            <a:lvl5pPr>
              <a:defRPr lang="en-US"/>
            </a:lvl5pPr>
          </a:lstStyle>
          <a:p>
            <a:pPr marL="0" lvl="0" indent="0" eaLnBrk="1" hangingPunct="1">
              <a:lnSpc>
                <a:spcPct val="100000"/>
              </a:lnSpc>
              <a:spcBef>
                <a:spcPct val="0"/>
              </a:spcBef>
            </a:pPr>
            <a:r>
              <a:rPr lang="en-US" dirty="0" smtClean="0"/>
              <a:t>Title 2</a:t>
            </a:r>
            <a:endParaRPr lang="en-US" dirty="0"/>
          </a:p>
        </p:txBody>
      </p:sp>
      <p:sp>
        <p:nvSpPr>
          <p:cNvPr id="7" name="Rectangle 2"/>
          <p:cNvSpPr>
            <a:spLocks noGrp="1" noChangeArrowheads="1"/>
          </p:cNvSpPr>
          <p:nvPr>
            <p:ph type="title" hasCustomPrompt="1"/>
          </p:nvPr>
        </p:nvSpPr>
        <p:spPr bwMode="auto">
          <a:xfrm>
            <a:off x="1295400" y="-1"/>
            <a:ext cx="7620000" cy="63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baseline="0"/>
            </a:lvl1pPr>
          </a:lstStyle>
          <a:p>
            <a:pPr lvl="0"/>
            <a:r>
              <a:rPr lang="en-US" dirty="0" smtClean="0"/>
              <a:t>Optional Title 1</a:t>
            </a:r>
          </a:p>
        </p:txBody>
      </p:sp>
    </p:spTree>
    <p:extLst>
      <p:ext uri="{BB962C8B-B14F-4D97-AF65-F5344CB8AC3E}">
        <p14:creationId xmlns:p14="http://schemas.microsoft.com/office/powerpoint/2010/main" xmlns="" val="15476139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3B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3488" y="87313"/>
            <a:ext cx="6172200" cy="1143000"/>
          </a:xfrm>
          <a:prstGeom prst="rect">
            <a:avLst/>
          </a:prstGeom>
          <a:noFill/>
          <a:ln w="9525">
            <a:noFill/>
            <a:miter lim="800000"/>
            <a:headEnd/>
            <a:tailEnd/>
          </a:ln>
          <a:effectLst>
            <a:outerShdw dist="40161" dir="4293903" algn="ctr" rotWithShape="0">
              <a:srgbClr val="4B3285"/>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155825" y="1584325"/>
            <a:ext cx="6705600" cy="4957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46" name="Picture 22" descr="ORD Title slide background"/>
          <p:cNvPicPr>
            <a:picLocks noChangeArrowheads="1"/>
          </p:cNvPicPr>
          <p:nvPr userDrawn="1"/>
        </p:nvPicPr>
        <p:blipFill>
          <a:blip r:embed="rId14" cstate="print"/>
          <a:srcRect r="78864"/>
          <a:stretch>
            <a:fillRect/>
          </a:stretch>
        </p:blipFill>
        <p:spPr bwMode="auto">
          <a:xfrm>
            <a:off x="1588" y="0"/>
            <a:ext cx="1931987" cy="6856413"/>
          </a:xfrm>
          <a:prstGeom prst="rect">
            <a:avLst/>
          </a:prstGeom>
          <a:noFill/>
        </p:spPr>
      </p:pic>
      <p:sp>
        <p:nvSpPr>
          <p:cNvPr id="1047" name="Rectangle 23"/>
          <p:cNvSpPr>
            <a:spLocks noChangeArrowheads="1"/>
          </p:cNvSpPr>
          <p:nvPr/>
        </p:nvSpPr>
        <p:spPr bwMode="auto">
          <a:xfrm>
            <a:off x="6134100" y="6397625"/>
            <a:ext cx="3009900" cy="460375"/>
          </a:xfrm>
          <a:prstGeom prst="rect">
            <a:avLst/>
          </a:prstGeom>
          <a:noFill/>
          <a:ln w="9525">
            <a:noFill/>
            <a:miter lim="800000"/>
            <a:headEnd/>
            <a:tailEnd/>
          </a:ln>
          <a:effectLst/>
        </p:spPr>
        <p:txBody>
          <a:bodyPr lIns="90928" tIns="45464" rIns="90928" bIns="45464" anchor="b"/>
          <a:lstStyle/>
          <a:p>
            <a:pPr algn="r" defTabSz="909638"/>
            <a:r>
              <a:rPr lang="en-US" sz="1200" b="0" dirty="0" smtClean="0"/>
              <a:t>Slide </a:t>
            </a:r>
            <a:fld id="{7B864084-283A-48EC-B6F8-B784D6BBB715}" type="slidenum">
              <a:rPr lang="en-US" sz="1200" b="0" smtClean="0"/>
              <a:pPr algn="r" defTabSz="909638"/>
              <a:t>‹#›</a:t>
            </a:fld>
            <a:r>
              <a:rPr lang="en-US" sz="1200" b="0" baseline="0" dirty="0" smtClean="0"/>
              <a:t> of 320</a:t>
            </a:r>
            <a:endParaRPr lang="en-US" sz="1200" b="0" dirty="0"/>
          </a:p>
        </p:txBody>
      </p:sp>
    </p:spTree>
  </p:cSld>
  <p:clrMap bg1="dk2" tx1="lt1" bg2="dk1"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timing>
    <p:tnLst>
      <p:par>
        <p:cTn id="1" dur="indefinite" restart="never" nodeType="tmRoot"/>
      </p:par>
    </p:tnLst>
  </p:timing>
  <p:hf hdr="0" ftr="0" dt="0"/>
  <p:txStyles>
    <p:titleStyle>
      <a:lvl1pPr algn="ctr" rtl="0" fontAlgn="base">
        <a:spcBef>
          <a:spcPct val="0"/>
        </a:spcBef>
        <a:spcAft>
          <a:spcPct val="0"/>
        </a:spcAft>
        <a:defRPr sz="3600">
          <a:solidFill>
            <a:srgbClr val="FFFF66"/>
          </a:solidFill>
          <a:effectLst/>
          <a:latin typeface="+mj-lt"/>
          <a:ea typeface="+mj-ea"/>
          <a:cs typeface="+mj-cs"/>
        </a:defRPr>
      </a:lvl1pPr>
      <a:lvl2pPr algn="ctr" rtl="0" fontAlgn="base">
        <a:spcBef>
          <a:spcPct val="0"/>
        </a:spcBef>
        <a:spcAft>
          <a:spcPct val="0"/>
        </a:spcAft>
        <a:defRPr sz="3600">
          <a:solidFill>
            <a:srgbClr val="FFFF66"/>
          </a:solidFill>
          <a:latin typeface="Arial" charset="0"/>
        </a:defRPr>
      </a:lvl2pPr>
      <a:lvl3pPr algn="ctr" rtl="0" fontAlgn="base">
        <a:spcBef>
          <a:spcPct val="0"/>
        </a:spcBef>
        <a:spcAft>
          <a:spcPct val="0"/>
        </a:spcAft>
        <a:defRPr sz="3600">
          <a:solidFill>
            <a:srgbClr val="FFFF66"/>
          </a:solidFill>
          <a:latin typeface="Arial" charset="0"/>
        </a:defRPr>
      </a:lvl3pPr>
      <a:lvl4pPr algn="ctr" rtl="0" fontAlgn="base">
        <a:spcBef>
          <a:spcPct val="0"/>
        </a:spcBef>
        <a:spcAft>
          <a:spcPct val="0"/>
        </a:spcAft>
        <a:defRPr sz="3600">
          <a:solidFill>
            <a:srgbClr val="FFFF66"/>
          </a:solidFill>
          <a:latin typeface="Arial" charset="0"/>
        </a:defRPr>
      </a:lvl4pPr>
      <a:lvl5pPr algn="ctr" rtl="0" fontAlgn="base">
        <a:spcBef>
          <a:spcPct val="0"/>
        </a:spcBef>
        <a:spcAft>
          <a:spcPct val="0"/>
        </a:spcAft>
        <a:defRPr sz="3600">
          <a:solidFill>
            <a:srgbClr val="FFFF66"/>
          </a:solidFill>
          <a:latin typeface="Arial" charset="0"/>
        </a:defRPr>
      </a:lvl5pPr>
      <a:lvl6pPr marL="457200" algn="ctr" rtl="0" fontAlgn="base">
        <a:spcBef>
          <a:spcPct val="0"/>
        </a:spcBef>
        <a:spcAft>
          <a:spcPct val="0"/>
        </a:spcAft>
        <a:defRPr sz="3600">
          <a:solidFill>
            <a:srgbClr val="FFFF66"/>
          </a:solidFill>
          <a:latin typeface="Arial" charset="0"/>
        </a:defRPr>
      </a:lvl6pPr>
      <a:lvl7pPr marL="914400" algn="ctr" rtl="0" fontAlgn="base">
        <a:spcBef>
          <a:spcPct val="0"/>
        </a:spcBef>
        <a:spcAft>
          <a:spcPct val="0"/>
        </a:spcAft>
        <a:defRPr sz="3600">
          <a:solidFill>
            <a:srgbClr val="FFFF66"/>
          </a:solidFill>
          <a:latin typeface="Arial" charset="0"/>
        </a:defRPr>
      </a:lvl7pPr>
      <a:lvl8pPr marL="1371600" algn="ctr" rtl="0" fontAlgn="base">
        <a:spcBef>
          <a:spcPct val="0"/>
        </a:spcBef>
        <a:spcAft>
          <a:spcPct val="0"/>
        </a:spcAft>
        <a:defRPr sz="3600">
          <a:solidFill>
            <a:srgbClr val="FFFF66"/>
          </a:solidFill>
          <a:latin typeface="Arial" charset="0"/>
        </a:defRPr>
      </a:lvl8pPr>
      <a:lvl9pPr marL="1828800" algn="ctr" rtl="0" fontAlgn="base">
        <a:spcBef>
          <a:spcPct val="0"/>
        </a:spcBef>
        <a:spcAft>
          <a:spcPct val="0"/>
        </a:spcAft>
        <a:defRPr sz="3600">
          <a:solidFill>
            <a:srgbClr val="FFFF66"/>
          </a:solidFill>
          <a:latin typeface="Arial" charset="0"/>
        </a:defRPr>
      </a:lvl9pPr>
    </p:titleStyle>
    <p:bodyStyle>
      <a:lvl1pPr marL="342900" indent="-342900" algn="l" rtl="0" fontAlgn="base">
        <a:spcBef>
          <a:spcPct val="20000"/>
        </a:spcBef>
        <a:spcAft>
          <a:spcPct val="0"/>
        </a:spcAft>
        <a:buClr>
          <a:srgbClr val="FFFF66"/>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FFFF66"/>
        </a:buClr>
        <a:buSzPct val="6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rgbClr val="FFFF66"/>
        </a:buClr>
        <a:buFont typeface="Wingdings" pitchFamily="2" charset="2"/>
        <a:buChar char="w"/>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i="1">
          <a:solidFill>
            <a:srgbClr val="FFFFCC"/>
          </a:solidFill>
          <a:latin typeface="+mn-lt"/>
        </a:defRPr>
      </a:lvl4pPr>
      <a:lvl5pPr marL="2057400" indent="-228600" algn="l" rtl="0" fontAlgn="base">
        <a:spcBef>
          <a:spcPct val="20000"/>
        </a:spcBef>
        <a:spcAft>
          <a:spcPct val="0"/>
        </a:spcAft>
        <a:buChar char="•"/>
        <a:defRPr sz="2000" i="1">
          <a:solidFill>
            <a:srgbClr val="FFFFCC"/>
          </a:solidFill>
          <a:latin typeface="+mn-lt"/>
        </a:defRPr>
      </a:lvl5pPr>
      <a:lvl6pPr marL="2514600" indent="-228600" algn="l" rtl="0" fontAlgn="base">
        <a:spcBef>
          <a:spcPct val="20000"/>
        </a:spcBef>
        <a:spcAft>
          <a:spcPct val="0"/>
        </a:spcAft>
        <a:buChar char="•"/>
        <a:defRPr sz="2000" i="1">
          <a:solidFill>
            <a:srgbClr val="FFFFCC"/>
          </a:solidFill>
          <a:latin typeface="+mn-lt"/>
        </a:defRPr>
      </a:lvl6pPr>
      <a:lvl7pPr marL="2971800" indent="-228600" algn="l" rtl="0" fontAlgn="base">
        <a:spcBef>
          <a:spcPct val="20000"/>
        </a:spcBef>
        <a:spcAft>
          <a:spcPct val="0"/>
        </a:spcAft>
        <a:buChar char="•"/>
        <a:defRPr sz="2000" i="1">
          <a:solidFill>
            <a:srgbClr val="FFFFCC"/>
          </a:solidFill>
          <a:latin typeface="+mn-lt"/>
        </a:defRPr>
      </a:lvl7pPr>
      <a:lvl8pPr marL="3429000" indent="-228600" algn="l" rtl="0" fontAlgn="base">
        <a:spcBef>
          <a:spcPct val="20000"/>
        </a:spcBef>
        <a:spcAft>
          <a:spcPct val="0"/>
        </a:spcAft>
        <a:buChar char="•"/>
        <a:defRPr sz="2000" i="1">
          <a:solidFill>
            <a:srgbClr val="FFFFCC"/>
          </a:solidFill>
          <a:latin typeface="+mn-lt"/>
        </a:defRPr>
      </a:lvl8pPr>
      <a:lvl9pPr marL="3886200" indent="-228600" algn="l" rtl="0" fontAlgn="base">
        <a:spcBef>
          <a:spcPct val="20000"/>
        </a:spcBef>
        <a:spcAft>
          <a:spcPct val="0"/>
        </a:spcAft>
        <a:buChar char="•"/>
        <a:defRPr sz="2000" i="1">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Slide </a:t>
            </a:r>
            <a:fld id="{9E7D50D5-288E-41AA-98CD-9FE13B6D95E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60000"/>
            <a:lumOff val="40000"/>
          </a:schemeClr>
        </a:buClr>
        <a:buFont typeface="Wingdings" pitchFamily="2" charset="2"/>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2816004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60000"/>
            <a:lumOff val="40000"/>
          </a:schemeClr>
        </a:buClr>
        <a:buFont typeface="Wingdings" pitchFamily="2" charset="2"/>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3825950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lumMod val="60000"/>
            <a:lumOff val="40000"/>
          </a:schemeClr>
        </a:buClr>
        <a:buFont typeface="Wingdings" pitchFamily="2" charset="2"/>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5460965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60000"/>
            <a:lumOff val="40000"/>
          </a:schemeClr>
        </a:buClr>
        <a:buFont typeface="Wingdings" pitchFamily="2" charset="2"/>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FIFRA SAP: Integrated Bioactivity Exposure Ranking Dec 2-5, 2014</a:t>
            </a:r>
            <a:endParaRPr lang="en-US">
              <a:solidFill>
                <a:prstClr val="black">
                  <a:tint val="75000"/>
                </a:prstClr>
              </a:solidFill>
            </a:endParaRP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051234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2">
              <a:lumMod val="60000"/>
              <a:lumOff val="40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60000"/>
            <a:lumOff val="40000"/>
          </a:schemeClr>
        </a:buClr>
        <a:buFont typeface="Wingdings" pitchFamily="2" charset="2"/>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0.xml"/><Relationship Id="rId4" Type="http://schemas.openxmlformats.org/officeDocument/2006/relationships/hyperlink" Target="https://www.federalregister.gov/articles/2015/06/19/2015-15182/use-of-high-throughput-assays-and-computational-tools-endocrine-disruptor-screening-program-notic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30.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www.federalregister.gov/articles/2015/06/19/2015-15182/use-of-high-throughput-assays-and-computational-tools-endocrine-disruptor-screening-program-notice" TargetMode="External"/><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1" y="1725657"/>
            <a:ext cx="9144000" cy="3974306"/>
          </a:xfrm>
          <a:ln>
            <a:noFill/>
          </a:ln>
        </p:spPr>
        <p:txBody>
          <a:bodyPr>
            <a:normAutofit fontScale="90000"/>
          </a:bodyPr>
          <a:lstStyle/>
          <a:p>
            <a:r>
              <a:rPr lang="en-US" sz="4000" b="1" dirty="0" smtClean="0"/>
              <a:t>Use of High Throughput Assays and Predictive Models in the U.S. EPA  Endocrine Disruptor Screening Program</a:t>
            </a:r>
            <a:r>
              <a:rPr lang="en-US" b="1" dirty="0" smtClean="0"/>
              <a:t/>
            </a:r>
            <a:br>
              <a:rPr lang="en-US" b="1" dirty="0" smtClean="0"/>
            </a:br>
            <a:r>
              <a:rPr lang="en-US" sz="4400" b="1" dirty="0" smtClean="0"/>
              <a:t/>
            </a:r>
            <a:br>
              <a:rPr lang="en-US" sz="4400" b="1" dirty="0" smtClean="0"/>
            </a:br>
            <a:r>
              <a:rPr lang="en-US" sz="2700" b="1" dirty="0" smtClean="0"/>
              <a:t>David Dix, Ph.D.</a:t>
            </a:r>
            <a:br>
              <a:rPr lang="en-US" sz="2700" b="1" dirty="0" smtClean="0"/>
            </a:br>
            <a:r>
              <a:rPr lang="en-US" sz="2700" b="1" dirty="0" smtClean="0"/>
              <a:t>Director, Office of Science Coordination and Policy</a:t>
            </a:r>
            <a:br>
              <a:rPr lang="en-US" sz="2700" b="1" dirty="0" smtClean="0"/>
            </a:br>
            <a:r>
              <a:rPr lang="en-US" sz="2700" b="1" dirty="0" smtClean="0"/>
              <a:t>Office of Chemical Safety and Pollution Prevention</a:t>
            </a:r>
            <a:br>
              <a:rPr lang="en-US" sz="2700" b="1" dirty="0" smtClean="0"/>
            </a:br>
            <a:r>
              <a:rPr lang="en-US" sz="2700" b="1" dirty="0" smtClean="0"/>
              <a:t>U.S. Environmental Protection Agency </a:t>
            </a:r>
            <a:r>
              <a:rPr lang="en-US" sz="3100" b="1" dirty="0" smtClean="0"/>
              <a:t/>
            </a:r>
            <a:br>
              <a:rPr lang="en-US" sz="3100" b="1" dirty="0" smtClean="0"/>
            </a:br>
            <a:endParaRPr lang="en-US" sz="3100" dirty="0"/>
          </a:p>
        </p:txBody>
      </p:sp>
      <p:sp>
        <p:nvSpPr>
          <p:cNvPr id="3" name="Subtitle 2"/>
          <p:cNvSpPr>
            <a:spLocks noGrp="1"/>
          </p:cNvSpPr>
          <p:nvPr>
            <p:ph type="subTitle" idx="1"/>
          </p:nvPr>
        </p:nvSpPr>
        <p:spPr>
          <a:xfrm>
            <a:off x="160361" y="5791200"/>
            <a:ext cx="8839200" cy="990600"/>
          </a:xfrm>
        </p:spPr>
        <p:txBody>
          <a:bodyPr/>
          <a:lstStyle/>
          <a:p>
            <a:r>
              <a:rPr lang="en-US" dirty="0" err="1" smtClean="0"/>
              <a:t>FutureTox</a:t>
            </a:r>
            <a:r>
              <a:rPr lang="en-US" dirty="0" smtClean="0"/>
              <a:t> III: Contemporary Concepts in Toxicology (CCT) Conference</a:t>
            </a:r>
          </a:p>
          <a:p>
            <a:r>
              <a:rPr lang="en-US" b="1" dirty="0" smtClean="0">
                <a:solidFill>
                  <a:schemeClr val="tx1"/>
                </a:solidFill>
              </a:rPr>
              <a:t>Friday, November 20th, 2015</a:t>
            </a:r>
          </a:p>
          <a:p>
            <a:r>
              <a:rPr lang="en-US" b="1" dirty="0" smtClean="0">
                <a:solidFill>
                  <a:schemeClr val="tx1"/>
                </a:solidFill>
              </a:rPr>
              <a:t>Arlington, VA</a:t>
            </a:r>
            <a:endParaRPr lang="en-US" dirty="0">
              <a:solidFill>
                <a:schemeClr val="tx1"/>
              </a:solidFill>
            </a:endParaRPr>
          </a:p>
        </p:txBody>
      </p:sp>
    </p:spTree>
    <p:extLst>
      <p:ext uri="{BB962C8B-B14F-4D97-AF65-F5344CB8AC3E}">
        <p14:creationId xmlns:p14="http://schemas.microsoft.com/office/powerpoint/2010/main" xmlns="" val="38984672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srcRect l="-4" t="1207" r="886" b="1695"/>
          <a:stretch/>
        </p:blipFill>
        <p:spPr>
          <a:xfrm>
            <a:off x="228600" y="1007314"/>
            <a:ext cx="7924800" cy="5638535"/>
          </a:xfrm>
          <a:prstGeom prst="rect">
            <a:avLst/>
          </a:prstGeom>
        </p:spPr>
      </p:pic>
      <p:pic>
        <p:nvPicPr>
          <p:cNvPr id="3" name="Picture 2"/>
          <p:cNvPicPr>
            <a:picLocks noChangeAspect="1"/>
          </p:cNvPicPr>
          <p:nvPr/>
        </p:nvPicPr>
        <p:blipFill>
          <a:blip r:embed="rId4" cstate="print"/>
          <a:stretch>
            <a:fillRect/>
          </a:stretch>
        </p:blipFill>
        <p:spPr>
          <a:xfrm>
            <a:off x="-5410200" y="-10972800"/>
            <a:ext cx="5839126" cy="7664451"/>
          </a:xfrm>
          <a:prstGeom prst="rect">
            <a:avLst/>
          </a:prstGeom>
        </p:spPr>
      </p:pic>
      <p:pic>
        <p:nvPicPr>
          <p:cNvPr id="5" name="Picture 4"/>
          <p:cNvPicPr>
            <a:picLocks noChangeAspect="1"/>
          </p:cNvPicPr>
          <p:nvPr/>
        </p:nvPicPr>
        <p:blipFill rotWithShape="1">
          <a:blip r:embed="rId4" cstate="print"/>
          <a:srcRect l="8259" t="4617" r="9156" b="76931"/>
          <a:stretch/>
        </p:blipFill>
        <p:spPr>
          <a:xfrm>
            <a:off x="4267200" y="1676400"/>
            <a:ext cx="4572000" cy="1340846"/>
          </a:xfrm>
          <a:prstGeom prst="rect">
            <a:avLst/>
          </a:prstGeom>
        </p:spPr>
      </p:pic>
      <p:sp>
        <p:nvSpPr>
          <p:cNvPr id="2" name="Title 1"/>
          <p:cNvSpPr>
            <a:spLocks noGrp="1"/>
          </p:cNvSpPr>
          <p:nvPr>
            <p:ph type="title"/>
          </p:nvPr>
        </p:nvSpPr>
        <p:spPr>
          <a:xfrm>
            <a:off x="0" y="-135686"/>
            <a:ext cx="6629399" cy="1143000"/>
          </a:xfrm>
        </p:spPr>
        <p:txBody>
          <a:bodyPr/>
          <a:lstStyle/>
          <a:p>
            <a:pPr algn="l"/>
            <a:r>
              <a:rPr lang="en-US" dirty="0" smtClean="0">
                <a:solidFill>
                  <a:srgbClr val="0070C0"/>
                </a:solidFill>
              </a:rPr>
              <a:t>ER Agonist Bioactivity</a:t>
            </a:r>
            <a:endParaRPr lang="en-US" dirty="0">
              <a:solidFill>
                <a:srgbClr val="0070C0"/>
              </a:solidFill>
            </a:endParaRPr>
          </a:p>
        </p:txBody>
      </p:sp>
      <p:sp>
        <p:nvSpPr>
          <p:cNvPr id="6" name="TextBox 5"/>
          <p:cNvSpPr txBox="1"/>
          <p:nvPr/>
        </p:nvSpPr>
        <p:spPr>
          <a:xfrm>
            <a:off x="6086622" y="1975545"/>
            <a:ext cx="2286000" cy="369332"/>
          </a:xfrm>
          <a:prstGeom prst="rect">
            <a:avLst/>
          </a:prstGeom>
          <a:noFill/>
        </p:spPr>
        <p:txBody>
          <a:bodyPr wrap="square" rtlCol="0">
            <a:spAutoFit/>
          </a:bodyPr>
          <a:lstStyle/>
          <a:p>
            <a:r>
              <a:rPr lang="en-US" dirty="0"/>
              <a:t>Browne </a:t>
            </a:r>
            <a:r>
              <a:rPr lang="en-US" i="1" dirty="0"/>
              <a:t>et al.</a:t>
            </a:r>
            <a:r>
              <a:rPr lang="en-US" dirty="0"/>
              <a:t> 2015</a:t>
            </a:r>
          </a:p>
        </p:txBody>
      </p:sp>
      <p:sp>
        <p:nvSpPr>
          <p:cNvPr id="8" name="Footer Placeholder 3"/>
          <p:cNvSpPr txBox="1">
            <a:spLocks/>
          </p:cNvSpPr>
          <p:nvPr/>
        </p:nvSpPr>
        <p:spPr>
          <a:xfrm>
            <a:off x="0"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4119563" algn="l"/>
                <a:tab pos="8916988" algn="r"/>
              </a:tabLst>
            </a:pPr>
            <a:r>
              <a:rPr lang="en-US" sz="1000" dirty="0" smtClean="0">
                <a:solidFill>
                  <a:prstClr val="black">
                    <a:tint val="75000"/>
                  </a:prstClr>
                </a:solidFill>
              </a:rPr>
              <a:t>		Slide 10 of 18</a:t>
            </a:r>
            <a:endParaRPr lang="en-US" sz="1000" dirty="0">
              <a:solidFill>
                <a:prstClr val="black">
                  <a:tint val="75000"/>
                </a:prstClr>
              </a:solidFill>
            </a:endParaRPr>
          </a:p>
        </p:txBody>
      </p:sp>
    </p:spTree>
    <p:extLst>
      <p:ext uri="{BB962C8B-B14F-4D97-AF65-F5344CB8AC3E}">
        <p14:creationId xmlns:p14="http://schemas.microsoft.com/office/powerpoint/2010/main" xmlns="" val="2939787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0" y="37103"/>
            <a:ext cx="5410200" cy="1143000"/>
          </a:xfrm>
        </p:spPr>
        <p:txBody>
          <a:bodyPr>
            <a:noAutofit/>
          </a:bodyPr>
          <a:lstStyle/>
          <a:p>
            <a:pPr algn="l"/>
            <a:r>
              <a:rPr lang="en-US" dirty="0" smtClean="0">
                <a:solidFill>
                  <a:srgbClr val="0070C0"/>
                </a:solidFill>
              </a:rPr>
              <a:t>EDSP “Pivot” Announcement</a:t>
            </a:r>
            <a:endParaRPr lang="en-US" dirty="0">
              <a:solidFill>
                <a:srgbClr val="0070C0"/>
              </a:solidFill>
            </a:endParaRPr>
          </a:p>
        </p:txBody>
      </p:sp>
      <p:pic>
        <p:nvPicPr>
          <p:cNvPr id="6" name="Picture 5"/>
          <p:cNvPicPr>
            <a:picLocks noChangeAspect="1"/>
          </p:cNvPicPr>
          <p:nvPr/>
        </p:nvPicPr>
        <p:blipFill>
          <a:blip r:embed="rId2" cstate="print"/>
          <a:stretch>
            <a:fillRect/>
          </a:stretch>
        </p:blipFill>
        <p:spPr>
          <a:xfrm>
            <a:off x="5105400" y="1791079"/>
            <a:ext cx="3637722" cy="4729798"/>
          </a:xfrm>
          <a:prstGeom prst="rect">
            <a:avLst/>
          </a:prstGeom>
          <a:ln>
            <a:noFill/>
          </a:ln>
          <a:effectLst>
            <a:outerShdw blurRad="292100" dist="139700" dir="2700000" algn="tl" rotWithShape="0">
              <a:srgbClr val="333333">
                <a:alpha val="65000"/>
              </a:srgbClr>
            </a:outerShdw>
          </a:effectLst>
        </p:spPr>
      </p:pic>
      <p:sp>
        <p:nvSpPr>
          <p:cNvPr id="7" name="Footer Placeholder 3"/>
          <p:cNvSpPr txBox="1">
            <a:spLocks/>
          </p:cNvSpPr>
          <p:nvPr/>
        </p:nvSpPr>
        <p:spPr>
          <a:xfrm>
            <a:off x="0"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4119563" algn="l"/>
                <a:tab pos="8916988" algn="r"/>
              </a:tabLst>
            </a:pPr>
            <a:r>
              <a:rPr lang="en-US" sz="1000" dirty="0" smtClean="0">
                <a:solidFill>
                  <a:prstClr val="black">
                    <a:tint val="75000"/>
                  </a:prstClr>
                </a:solidFill>
              </a:rPr>
              <a:t>	Slide </a:t>
            </a:r>
            <a:fld id="{06D289F2-E9B4-4462-B479-41A2EFC9C63C}" type="slidenum">
              <a:rPr lang="en-US" sz="1000" smtClean="0">
                <a:solidFill>
                  <a:prstClr val="black">
                    <a:tint val="75000"/>
                  </a:prstClr>
                </a:solidFill>
              </a:rPr>
              <a:pPr algn="r">
                <a:tabLst>
                  <a:tab pos="4119563" algn="l"/>
                  <a:tab pos="8916988" algn="r"/>
                </a:tabLst>
              </a:pPr>
              <a:t>11</a:t>
            </a:fld>
            <a:r>
              <a:rPr lang="en-US" sz="1000" dirty="0" smtClean="0">
                <a:solidFill>
                  <a:prstClr val="black">
                    <a:tint val="75000"/>
                  </a:prstClr>
                </a:solidFill>
              </a:rPr>
              <a:t> of 18</a:t>
            </a:r>
            <a:endParaRPr lang="en-US" sz="1000" dirty="0">
              <a:solidFill>
                <a:prstClr val="black">
                  <a:tint val="75000"/>
                </a:prstClr>
              </a:solidFill>
            </a:endParaRPr>
          </a:p>
        </p:txBody>
      </p:sp>
      <p:pic>
        <p:nvPicPr>
          <p:cNvPr id="8" name="Picture 7"/>
          <p:cNvPicPr>
            <a:picLocks noChangeAspect="1"/>
          </p:cNvPicPr>
          <p:nvPr/>
        </p:nvPicPr>
        <p:blipFill>
          <a:blip r:embed="rId3" cstate="print"/>
          <a:stretch>
            <a:fillRect/>
          </a:stretch>
        </p:blipFill>
        <p:spPr>
          <a:xfrm>
            <a:off x="196514" y="1676400"/>
            <a:ext cx="4113742" cy="903597"/>
          </a:xfrm>
          <a:prstGeom prst="rect">
            <a:avLst/>
          </a:prstGeom>
        </p:spPr>
      </p:pic>
      <p:sp>
        <p:nvSpPr>
          <p:cNvPr id="9" name="TextBox 8"/>
          <p:cNvSpPr txBox="1"/>
          <p:nvPr/>
        </p:nvSpPr>
        <p:spPr>
          <a:xfrm>
            <a:off x="762000" y="2895600"/>
            <a:ext cx="3514389" cy="3654847"/>
          </a:xfrm>
          <a:prstGeom prst="rect">
            <a:avLst/>
          </a:prstGeom>
          <a:noFill/>
        </p:spPr>
        <p:txBody>
          <a:bodyPr wrap="square" rtlCol="0">
            <a:spAutoFit/>
          </a:bodyPr>
          <a:lstStyle/>
          <a:p>
            <a:pPr algn="ctr"/>
            <a:r>
              <a:rPr lang="en-US" sz="2000" b="1" dirty="0" smtClean="0">
                <a:solidFill>
                  <a:srgbClr val="0070C0"/>
                </a:solidFill>
              </a:rPr>
              <a:t>June 19, 2015</a:t>
            </a:r>
          </a:p>
          <a:p>
            <a:pPr algn="ctr"/>
            <a:r>
              <a:rPr lang="en-US" sz="2000" b="1" dirty="0" smtClean="0">
                <a:solidFill>
                  <a:srgbClr val="0070C0"/>
                </a:solidFill>
              </a:rPr>
              <a:t>FRL-9928-69</a:t>
            </a:r>
          </a:p>
          <a:p>
            <a:pPr algn="ctr"/>
            <a:endParaRPr lang="en-US" sz="2000" dirty="0">
              <a:solidFill>
                <a:prstClr val="black"/>
              </a:solidFill>
            </a:endParaRPr>
          </a:p>
          <a:p>
            <a:pPr algn="ctr"/>
            <a:r>
              <a:rPr lang="en-US" sz="2000" dirty="0" smtClean="0">
                <a:solidFill>
                  <a:prstClr val="black"/>
                </a:solidFill>
              </a:rPr>
              <a:t>“Use </a:t>
            </a:r>
            <a:r>
              <a:rPr lang="en-US" sz="2000" dirty="0">
                <a:solidFill>
                  <a:prstClr val="black"/>
                </a:solidFill>
              </a:rPr>
              <a:t>of High Throughput </a:t>
            </a:r>
            <a:r>
              <a:rPr lang="en-US" sz="2000" dirty="0" smtClean="0">
                <a:solidFill>
                  <a:prstClr val="black"/>
                </a:solidFill>
              </a:rPr>
              <a:t>Assays</a:t>
            </a:r>
          </a:p>
          <a:p>
            <a:pPr algn="ctr"/>
            <a:r>
              <a:rPr lang="en-US" sz="2000" dirty="0" smtClean="0">
                <a:solidFill>
                  <a:prstClr val="black"/>
                </a:solidFill>
              </a:rPr>
              <a:t>and </a:t>
            </a:r>
            <a:r>
              <a:rPr lang="en-US" sz="2000" dirty="0">
                <a:solidFill>
                  <a:prstClr val="black"/>
                </a:solidFill>
              </a:rPr>
              <a:t>Computational </a:t>
            </a:r>
            <a:r>
              <a:rPr lang="en-US" sz="2000" dirty="0" smtClean="0">
                <a:solidFill>
                  <a:prstClr val="black"/>
                </a:solidFill>
              </a:rPr>
              <a:t>Tools;</a:t>
            </a:r>
          </a:p>
          <a:p>
            <a:pPr algn="ctr"/>
            <a:r>
              <a:rPr lang="en-US" sz="2000" dirty="0" smtClean="0">
                <a:solidFill>
                  <a:prstClr val="black"/>
                </a:solidFill>
              </a:rPr>
              <a:t>Endocrine Disruptor</a:t>
            </a:r>
          </a:p>
          <a:p>
            <a:pPr algn="ctr"/>
            <a:r>
              <a:rPr lang="en-US" sz="2000" dirty="0" smtClean="0">
                <a:solidFill>
                  <a:prstClr val="black"/>
                </a:solidFill>
              </a:rPr>
              <a:t>Screening Program;</a:t>
            </a:r>
          </a:p>
          <a:p>
            <a:pPr algn="ctr"/>
            <a:r>
              <a:rPr lang="en-US" sz="2000" dirty="0" smtClean="0">
                <a:solidFill>
                  <a:prstClr val="black"/>
                </a:solidFill>
              </a:rPr>
              <a:t>Notice </a:t>
            </a:r>
            <a:r>
              <a:rPr lang="en-US" sz="2000" dirty="0">
                <a:solidFill>
                  <a:prstClr val="black"/>
                </a:solidFill>
              </a:rPr>
              <a:t>of Availability </a:t>
            </a:r>
            <a:r>
              <a:rPr lang="en-US" sz="2000" dirty="0" smtClean="0">
                <a:solidFill>
                  <a:prstClr val="black"/>
                </a:solidFill>
              </a:rPr>
              <a:t>and</a:t>
            </a:r>
          </a:p>
          <a:p>
            <a:pPr algn="ctr"/>
            <a:r>
              <a:rPr lang="en-US" sz="2000" dirty="0" smtClean="0">
                <a:solidFill>
                  <a:prstClr val="black"/>
                </a:solidFill>
              </a:rPr>
              <a:t>Opportunity </a:t>
            </a:r>
            <a:r>
              <a:rPr lang="en-US" sz="2000" dirty="0">
                <a:solidFill>
                  <a:prstClr val="black"/>
                </a:solidFill>
              </a:rPr>
              <a:t>for </a:t>
            </a:r>
            <a:r>
              <a:rPr lang="en-US" sz="2000" dirty="0" smtClean="0">
                <a:solidFill>
                  <a:prstClr val="black"/>
                </a:solidFill>
              </a:rPr>
              <a:t>Comment”</a:t>
            </a:r>
          </a:p>
          <a:p>
            <a:pPr algn="ctr"/>
            <a:endParaRPr lang="en-US" sz="2000" dirty="0">
              <a:solidFill>
                <a:prstClr val="black"/>
              </a:solidFill>
            </a:endParaRPr>
          </a:p>
          <a:p>
            <a:pPr algn="ctr"/>
            <a:r>
              <a:rPr lang="en-US" sz="1050" dirty="0">
                <a:solidFill>
                  <a:prstClr val="black"/>
                </a:solidFill>
                <a:hlinkClick r:id="rId4"/>
              </a:rPr>
              <a:t>https://</a:t>
            </a:r>
            <a:r>
              <a:rPr lang="en-US" sz="1050" dirty="0" smtClean="0">
                <a:solidFill>
                  <a:prstClr val="black"/>
                </a:solidFill>
                <a:hlinkClick r:id="rId4"/>
              </a:rPr>
              <a:t>www.federalregister.gov/articles/2015/06/19/2015-15182/use-of-high-throughput-assays-and-computational-tools-endocrine-disruptor-screening-program-notice</a:t>
            </a:r>
            <a:r>
              <a:rPr lang="en-US" sz="1050" dirty="0" smtClean="0">
                <a:solidFill>
                  <a:prstClr val="black"/>
                </a:solidFill>
              </a:rPr>
              <a:t> </a:t>
            </a:r>
            <a:endParaRPr lang="en-US" sz="1050" dirty="0">
              <a:solidFill>
                <a:prstClr val="black"/>
              </a:solidFill>
            </a:endParaRPr>
          </a:p>
        </p:txBody>
      </p:sp>
    </p:spTree>
    <p:extLst>
      <p:ext uri="{BB962C8B-B14F-4D97-AF65-F5344CB8AC3E}">
        <p14:creationId xmlns:p14="http://schemas.microsoft.com/office/powerpoint/2010/main" xmlns="" val="167924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12</a:t>
            </a:fld>
            <a:r>
              <a:rPr lang="en-US" dirty="0" smtClean="0">
                <a:solidFill>
                  <a:prstClr val="black">
                    <a:tint val="75000"/>
                  </a:prstClr>
                </a:solidFill>
              </a:rPr>
              <a:t> of 18</a:t>
            </a:r>
            <a:endParaRPr lang="en-US" dirty="0">
              <a:solidFill>
                <a:prstClr val="black">
                  <a:tint val="75000"/>
                </a:prstClr>
              </a:solidFill>
            </a:endParaRPr>
          </a:p>
        </p:txBody>
      </p:sp>
      <p:graphicFrame>
        <p:nvGraphicFramePr>
          <p:cNvPr id="6" name="Content Placeholder 6"/>
          <p:cNvGraphicFramePr>
            <a:graphicFrameLocks/>
          </p:cNvGraphicFramePr>
          <p:nvPr>
            <p:extLst>
              <p:ext uri="{D42A27DB-BD31-4B8C-83A1-F6EECF244321}">
                <p14:modId xmlns:p14="http://schemas.microsoft.com/office/powerpoint/2010/main" xmlns="" val="3078647927"/>
              </p:ext>
            </p:extLst>
          </p:nvPr>
        </p:nvGraphicFramePr>
        <p:xfrm>
          <a:off x="381000" y="2209800"/>
          <a:ext cx="8305800" cy="3599270"/>
        </p:xfrm>
        <a:graphic>
          <a:graphicData uri="http://schemas.openxmlformats.org/drawingml/2006/table">
            <a:tbl>
              <a:tblPr firstRow="1" firstCol="1" bandRow="1">
                <a:tableStyleId>{B301B821-A1FF-4177-AEE7-76D212191A09}</a:tableStyleId>
              </a:tblPr>
              <a:tblGrid>
                <a:gridCol w="3633232"/>
                <a:gridCol w="4672568"/>
              </a:tblGrid>
              <a:tr h="570568">
                <a:tc>
                  <a:txBody>
                    <a:bodyPr/>
                    <a:lstStyle/>
                    <a:p>
                      <a:pPr marL="0" marR="0" algn="ctr">
                        <a:lnSpc>
                          <a:spcPct val="107000"/>
                        </a:lnSpc>
                        <a:spcBef>
                          <a:spcPts val="0"/>
                        </a:spcBef>
                        <a:spcAft>
                          <a:spcPts val="0"/>
                        </a:spcAft>
                      </a:pPr>
                      <a:r>
                        <a:rPr lang="en-US" sz="1800" dirty="0">
                          <a:effectLst/>
                        </a:rPr>
                        <a:t>EDSP Tier 1 Battery of Assays</a:t>
                      </a:r>
                    </a:p>
                    <a:p>
                      <a:pPr marL="0" marR="0" algn="ctr">
                        <a:lnSpc>
                          <a:spcPct val="107000"/>
                        </a:lnSpc>
                        <a:spcBef>
                          <a:spcPts val="0"/>
                        </a:spcBef>
                        <a:spcAft>
                          <a:spcPts val="0"/>
                        </a:spcAft>
                      </a:pPr>
                      <a:r>
                        <a:rPr lang="en-US" sz="1800" dirty="0">
                          <a:effectLst/>
                        </a:rPr>
                        <a:t>(current)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High Throughput Assays and Computational</a:t>
                      </a:r>
                    </a:p>
                    <a:p>
                      <a:pPr marL="0" marR="0" algn="ctr">
                        <a:lnSpc>
                          <a:spcPct val="107000"/>
                        </a:lnSpc>
                        <a:spcBef>
                          <a:spcPts val="0"/>
                        </a:spcBef>
                        <a:spcAft>
                          <a:spcPts val="0"/>
                        </a:spcAft>
                      </a:pPr>
                      <a:r>
                        <a:rPr lang="en-US" sz="1800" dirty="0">
                          <a:effectLst/>
                        </a:rPr>
                        <a:t>Model Tier 1 Battery Alternatives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620">
                <a:tc>
                  <a:txBody>
                    <a:bodyPr/>
                    <a:lstStyle/>
                    <a:p>
                      <a:pPr marL="0" marR="0" algn="ctr">
                        <a:lnSpc>
                          <a:spcPct val="107000"/>
                        </a:lnSpc>
                        <a:spcBef>
                          <a:spcPts val="0"/>
                        </a:spcBef>
                        <a:spcAft>
                          <a:spcPts val="0"/>
                        </a:spcAft>
                      </a:pPr>
                      <a:r>
                        <a:rPr lang="en-US" sz="1600" dirty="0">
                          <a:effectLst/>
                        </a:rPr>
                        <a:t>Estrogen Receptor (ER) Binding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a:effectLst/>
                        </a:rPr>
                        <a:t>ER Model (alternative)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3056">
                <a:tc>
                  <a:txBody>
                    <a:bodyPr/>
                    <a:lstStyle/>
                    <a:p>
                      <a:pPr marL="0" marR="0" algn="ctr">
                        <a:lnSpc>
                          <a:spcPct val="107000"/>
                        </a:lnSpc>
                        <a:spcBef>
                          <a:spcPts val="0"/>
                        </a:spcBef>
                        <a:spcAft>
                          <a:spcPts val="0"/>
                        </a:spcAft>
                      </a:pPr>
                      <a:r>
                        <a:rPr lang="en-US" sz="1600" dirty="0">
                          <a:effectLst/>
                        </a:rPr>
                        <a:t>Estrogen Receptor Transactivation (ERTA)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ER Model (alternative)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Uterotrophic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ER Model (alternative)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Androgen Receptor (AR) Binding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AR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a:effectLst/>
                        </a:rPr>
                        <a:t>Hershberger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AR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a:effectLst/>
                        </a:rPr>
                        <a:t>Aromatase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STR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Steroidogenesis (STR)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STR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Female  Rat Pubertal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ER, STR </a:t>
                      </a:r>
                      <a:r>
                        <a:rPr lang="en-US" sz="1600">
                          <a:effectLst/>
                        </a:rPr>
                        <a:t>, </a:t>
                      </a:r>
                      <a:r>
                        <a:rPr lang="en-US" sz="1600" smtClean="0">
                          <a:effectLst/>
                        </a:rPr>
                        <a:t>THY </a:t>
                      </a:r>
                      <a:r>
                        <a:rPr lang="en-US" sz="1600" dirty="0">
                          <a:effectLst/>
                        </a:rPr>
                        <a:t>Models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Male Rat Pubertal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AR, STR , </a:t>
                      </a:r>
                      <a:r>
                        <a:rPr lang="en-US" sz="1600" dirty="0" smtClean="0">
                          <a:effectLst/>
                        </a:rPr>
                        <a:t>THY </a:t>
                      </a:r>
                      <a:r>
                        <a:rPr lang="en-US" sz="1600" dirty="0">
                          <a:effectLst/>
                        </a:rPr>
                        <a:t>Models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Fish Short Term Reproduction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ER, AR, </a:t>
                      </a:r>
                      <a:r>
                        <a:rPr lang="en-US" sz="1600" dirty="0" smtClean="0">
                          <a:effectLst/>
                        </a:rPr>
                        <a:t>STR </a:t>
                      </a:r>
                      <a:r>
                        <a:rPr lang="en-US" sz="1600" dirty="0">
                          <a:effectLst/>
                        </a:rPr>
                        <a:t>Models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Amphibian Metamorphosis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THY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7" name="Title 1"/>
          <p:cNvSpPr>
            <a:spLocks noGrp="1"/>
          </p:cNvSpPr>
          <p:nvPr>
            <p:ph type="title"/>
          </p:nvPr>
        </p:nvSpPr>
        <p:spPr>
          <a:xfrm>
            <a:off x="228600" y="457200"/>
            <a:ext cx="6248400" cy="509070"/>
          </a:xfrm>
        </p:spPr>
        <p:txBody>
          <a:bodyPr>
            <a:noAutofit/>
          </a:bodyPr>
          <a:lstStyle/>
          <a:p>
            <a:pPr algn="l"/>
            <a:r>
              <a:rPr lang="en-US" dirty="0">
                <a:solidFill>
                  <a:srgbClr val="0070C0"/>
                </a:solidFill>
              </a:rPr>
              <a:t>Evolution </a:t>
            </a:r>
            <a:r>
              <a:rPr lang="en-US" dirty="0" smtClean="0">
                <a:solidFill>
                  <a:srgbClr val="0070C0"/>
                </a:solidFill>
              </a:rPr>
              <a:t>of EDSP </a:t>
            </a:r>
            <a:r>
              <a:rPr lang="en-US" dirty="0">
                <a:solidFill>
                  <a:srgbClr val="0070C0"/>
                </a:solidFill>
              </a:rPr>
              <a:t>Screening and </a:t>
            </a:r>
            <a:r>
              <a:rPr lang="en-US" dirty="0" smtClean="0">
                <a:solidFill>
                  <a:srgbClr val="0070C0"/>
                </a:solidFill>
              </a:rPr>
              <a:t>Testing</a:t>
            </a:r>
            <a:endParaRPr lang="en-US" dirty="0">
              <a:solidFill>
                <a:srgbClr val="0070C0"/>
              </a:solidFill>
            </a:endParaRPr>
          </a:p>
        </p:txBody>
      </p:sp>
    </p:spTree>
    <p:extLst>
      <p:ext uri="{BB962C8B-B14F-4D97-AF65-F5344CB8AC3E}">
        <p14:creationId xmlns:p14="http://schemas.microsoft.com/office/powerpoint/2010/main" xmlns="" val="184773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172200" cy="1143000"/>
          </a:xfrm>
        </p:spPr>
        <p:txBody>
          <a:bodyPr>
            <a:noAutofit/>
          </a:bodyPr>
          <a:lstStyle/>
          <a:p>
            <a:pPr algn="l"/>
            <a:r>
              <a:rPr lang="en-US" dirty="0" smtClean="0">
                <a:solidFill>
                  <a:srgbClr val="0070C0"/>
                </a:solidFill>
              </a:rPr>
              <a:t>High Throughput Screening in the EDSP</a:t>
            </a:r>
            <a:endParaRPr lang="en-US" dirty="0">
              <a:solidFill>
                <a:srgbClr val="0070C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4220755794"/>
              </p:ext>
            </p:extLst>
          </p:nvPr>
        </p:nvGraphicFramePr>
        <p:xfrm>
          <a:off x="4229100" y="1947755"/>
          <a:ext cx="4800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3"/>
          <p:cNvSpPr txBox="1">
            <a:spLocks/>
          </p:cNvSpPr>
          <p:nvPr/>
        </p:nvSpPr>
        <p:spPr>
          <a:xfrm>
            <a:off x="0"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4119563" algn="l"/>
                <a:tab pos="8916988" algn="r"/>
              </a:tabLst>
            </a:pPr>
            <a:r>
              <a:rPr lang="en-US" sz="1000" dirty="0" smtClean="0">
                <a:solidFill>
                  <a:prstClr val="black">
                    <a:tint val="75000"/>
                  </a:prstClr>
                </a:solidFill>
              </a:rPr>
              <a:t>	Slide </a:t>
            </a:r>
            <a:fld id="{F12AE13F-FFF6-4911-A305-0CAF8780FD32}" type="slidenum">
              <a:rPr lang="en-US" sz="1000" smtClean="0">
                <a:solidFill>
                  <a:prstClr val="black">
                    <a:tint val="75000"/>
                  </a:prstClr>
                </a:solidFill>
              </a:rPr>
              <a:pPr algn="r">
                <a:tabLst>
                  <a:tab pos="4119563" algn="l"/>
                  <a:tab pos="8916988" algn="r"/>
                </a:tabLst>
              </a:pPr>
              <a:t>13</a:t>
            </a:fld>
            <a:r>
              <a:rPr lang="en-US" sz="1000" dirty="0" smtClean="0">
                <a:solidFill>
                  <a:prstClr val="black">
                    <a:tint val="75000"/>
                  </a:prstClr>
                </a:solidFill>
              </a:rPr>
              <a:t> of 18</a:t>
            </a:r>
            <a:endParaRPr lang="en-US" sz="1000" dirty="0">
              <a:solidFill>
                <a:prstClr val="black">
                  <a:tint val="75000"/>
                </a:prstClr>
              </a:solidFill>
            </a:endParaRPr>
          </a:p>
        </p:txBody>
      </p:sp>
      <p:graphicFrame>
        <p:nvGraphicFramePr>
          <p:cNvPr id="12" name="Content Placeholder 6"/>
          <p:cNvGraphicFramePr>
            <a:graphicFrameLocks/>
          </p:cNvGraphicFramePr>
          <p:nvPr>
            <p:extLst>
              <p:ext uri="{D42A27DB-BD31-4B8C-83A1-F6EECF244321}">
                <p14:modId xmlns:p14="http://schemas.microsoft.com/office/powerpoint/2010/main" xmlns="" val="3912402325"/>
              </p:ext>
            </p:extLst>
          </p:nvPr>
        </p:nvGraphicFramePr>
        <p:xfrm>
          <a:off x="228600" y="2212834"/>
          <a:ext cx="3949233" cy="3272476"/>
        </p:xfrm>
        <a:graphic>
          <a:graphicData uri="http://schemas.openxmlformats.org/drawingml/2006/table">
            <a:tbl>
              <a:tblPr firstRow="1" firstCol="1" bandRow="1">
                <a:tableStyleId>{5202B0CA-FC54-4496-8BCA-5EF66A818D29}</a:tableStyleId>
              </a:tblPr>
              <a:tblGrid>
                <a:gridCol w="3949233"/>
              </a:tblGrid>
              <a:tr h="503457">
                <a:tc>
                  <a:txBody>
                    <a:bodyPr/>
                    <a:lstStyle/>
                    <a:p>
                      <a:pPr marL="0" marR="0" algn="ctr">
                        <a:lnSpc>
                          <a:spcPct val="107000"/>
                        </a:lnSpc>
                        <a:spcBef>
                          <a:spcPts val="0"/>
                        </a:spcBef>
                        <a:spcAft>
                          <a:spcPts val="0"/>
                        </a:spcAft>
                      </a:pPr>
                      <a:r>
                        <a:rPr lang="en-US" sz="1500" dirty="0">
                          <a:effectLst/>
                        </a:rPr>
                        <a:t>High Throughput Assays and Computational</a:t>
                      </a:r>
                    </a:p>
                    <a:p>
                      <a:pPr marL="0" marR="0" algn="ctr">
                        <a:lnSpc>
                          <a:spcPct val="107000"/>
                        </a:lnSpc>
                        <a:spcBef>
                          <a:spcPts val="0"/>
                        </a:spcBef>
                        <a:spcAft>
                          <a:spcPts val="0"/>
                        </a:spcAft>
                      </a:pPr>
                      <a:r>
                        <a:rPr lang="en-US" sz="1500" dirty="0">
                          <a:effectLst/>
                        </a:rPr>
                        <a:t>Model Tier 1 Battery Alternatives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solidFill>
                      <a:schemeClr val="accent1"/>
                    </a:solidFill>
                  </a:tcPr>
                </a:tc>
              </a:tr>
              <a:tr h="251729">
                <a:tc>
                  <a:txBody>
                    <a:bodyPr/>
                    <a:lstStyle/>
                    <a:p>
                      <a:pPr marL="0" marR="0" algn="ctr">
                        <a:lnSpc>
                          <a:spcPct val="107000"/>
                        </a:lnSpc>
                        <a:spcBef>
                          <a:spcPts val="0"/>
                        </a:spcBef>
                        <a:spcAft>
                          <a:spcPts val="0"/>
                        </a:spcAft>
                      </a:pPr>
                      <a:r>
                        <a:rPr lang="en-US" sz="1500" b="0" dirty="0">
                          <a:effectLst/>
                        </a:rPr>
                        <a:t>ER </a:t>
                      </a:r>
                      <a:r>
                        <a:rPr lang="en-US" sz="1500" b="0" dirty="0" smtClean="0">
                          <a:effectLst/>
                        </a:rPr>
                        <a:t>Model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ER </a:t>
                      </a:r>
                      <a:r>
                        <a:rPr lang="en-US" sz="1500" b="0" dirty="0" smtClean="0">
                          <a:effectLst/>
                        </a:rPr>
                        <a:t>Model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ER </a:t>
                      </a:r>
                      <a:r>
                        <a:rPr lang="en-US" sz="1500" b="0" dirty="0" smtClean="0">
                          <a:effectLst/>
                        </a:rPr>
                        <a:t>Model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ER, </a:t>
                      </a:r>
                      <a:r>
                        <a:rPr lang="en-US" sz="1500" b="0" dirty="0" smtClean="0">
                          <a:effectLst/>
                        </a:rPr>
                        <a:t>STR,</a:t>
                      </a:r>
                      <a:r>
                        <a:rPr lang="en-US" sz="1500" b="0" baseline="0" dirty="0" smtClean="0">
                          <a:effectLst/>
                        </a:rPr>
                        <a:t> THY, MTB </a:t>
                      </a:r>
                      <a:r>
                        <a:rPr lang="en-US" sz="1500" b="0" dirty="0" smtClean="0">
                          <a:effectLst/>
                        </a:rPr>
                        <a:t>Models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AR, </a:t>
                      </a:r>
                      <a:r>
                        <a:rPr lang="en-US" sz="1500" b="0" dirty="0" smtClean="0">
                          <a:effectLst/>
                        </a:rPr>
                        <a:t>STR, THY, MTB Models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AR </a:t>
                      </a:r>
                      <a:r>
                        <a:rPr lang="en-US" sz="1500" b="0" dirty="0" smtClean="0">
                          <a:effectLst/>
                        </a:rPr>
                        <a:t>Model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AR </a:t>
                      </a:r>
                      <a:r>
                        <a:rPr lang="en-US" sz="1500" b="0" dirty="0" smtClean="0">
                          <a:effectLst/>
                        </a:rPr>
                        <a:t>Model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STR </a:t>
                      </a:r>
                      <a:r>
                        <a:rPr lang="en-US" sz="1500" b="0" dirty="0" smtClean="0">
                          <a:effectLst/>
                        </a:rPr>
                        <a:t>Model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STR </a:t>
                      </a:r>
                      <a:r>
                        <a:rPr lang="en-US" sz="1500" b="0" dirty="0" smtClean="0">
                          <a:effectLst/>
                        </a:rPr>
                        <a:t>Model</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a:effectLst/>
                        </a:rPr>
                        <a:t>ER, AR, </a:t>
                      </a:r>
                      <a:r>
                        <a:rPr lang="en-US" sz="1500" b="0" dirty="0" smtClean="0">
                          <a:effectLst/>
                        </a:rPr>
                        <a:t>STR,</a:t>
                      </a:r>
                      <a:r>
                        <a:rPr lang="en-US" sz="1500" b="0" baseline="0" dirty="0" smtClean="0">
                          <a:effectLst/>
                        </a:rPr>
                        <a:t> MTB </a:t>
                      </a:r>
                      <a:r>
                        <a:rPr lang="en-US" sz="1500" b="0" dirty="0" smtClean="0">
                          <a:effectLst/>
                        </a:rPr>
                        <a:t>Models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r h="251729">
                <a:tc>
                  <a:txBody>
                    <a:bodyPr/>
                    <a:lstStyle/>
                    <a:p>
                      <a:pPr marL="0" marR="0" algn="ctr">
                        <a:lnSpc>
                          <a:spcPct val="107000"/>
                        </a:lnSpc>
                        <a:spcBef>
                          <a:spcPts val="0"/>
                        </a:spcBef>
                        <a:spcAft>
                          <a:spcPts val="0"/>
                        </a:spcAft>
                      </a:pPr>
                      <a:r>
                        <a:rPr lang="en-US" sz="1500" b="0" dirty="0" smtClean="0">
                          <a:effectLst/>
                        </a:rPr>
                        <a:t>THY, MTB Models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75624" marR="75624" marT="0" marB="0"/>
                </a:tc>
              </a:tr>
            </a:tbl>
          </a:graphicData>
        </a:graphic>
      </p:graphicFrame>
      <p:sp>
        <p:nvSpPr>
          <p:cNvPr id="13" name="TextBox 12"/>
          <p:cNvSpPr txBox="1"/>
          <p:nvPr/>
        </p:nvSpPr>
        <p:spPr>
          <a:xfrm>
            <a:off x="4330700" y="1980261"/>
            <a:ext cx="3657600" cy="246221"/>
          </a:xfrm>
          <a:prstGeom prst="rect">
            <a:avLst/>
          </a:prstGeom>
          <a:noFill/>
        </p:spPr>
        <p:txBody>
          <a:bodyPr wrap="square" rtlCol="0">
            <a:spAutoFit/>
          </a:bodyPr>
          <a:lstStyle/>
          <a:p>
            <a:r>
              <a:rPr lang="en-US" sz="1000" dirty="0" smtClean="0">
                <a:solidFill>
                  <a:prstClr val="black"/>
                </a:solidFill>
              </a:rPr>
              <a:t>Estrogen Receptor</a:t>
            </a:r>
            <a:endParaRPr lang="en-US" sz="1000" dirty="0">
              <a:solidFill>
                <a:prstClr val="black"/>
              </a:solidFill>
            </a:endParaRPr>
          </a:p>
        </p:txBody>
      </p:sp>
      <p:sp>
        <p:nvSpPr>
          <p:cNvPr id="14" name="TextBox 13"/>
          <p:cNvSpPr txBox="1"/>
          <p:nvPr/>
        </p:nvSpPr>
        <p:spPr>
          <a:xfrm>
            <a:off x="4343400" y="2632074"/>
            <a:ext cx="2362200" cy="246221"/>
          </a:xfrm>
          <a:prstGeom prst="rect">
            <a:avLst/>
          </a:prstGeom>
          <a:noFill/>
        </p:spPr>
        <p:txBody>
          <a:bodyPr wrap="square" rtlCol="0">
            <a:spAutoFit/>
          </a:bodyPr>
          <a:lstStyle/>
          <a:p>
            <a:r>
              <a:rPr lang="en-US" sz="1000" dirty="0" smtClean="0">
                <a:solidFill>
                  <a:prstClr val="black"/>
                </a:solidFill>
              </a:rPr>
              <a:t>Androgen Receptor</a:t>
            </a:r>
            <a:endParaRPr lang="en-US" sz="1000" dirty="0">
              <a:solidFill>
                <a:prstClr val="black"/>
              </a:solidFill>
            </a:endParaRPr>
          </a:p>
        </p:txBody>
      </p:sp>
      <p:sp>
        <p:nvSpPr>
          <p:cNvPr id="15" name="TextBox 14"/>
          <p:cNvSpPr txBox="1"/>
          <p:nvPr/>
        </p:nvSpPr>
        <p:spPr>
          <a:xfrm>
            <a:off x="4343400" y="3296206"/>
            <a:ext cx="2590800" cy="246221"/>
          </a:xfrm>
          <a:prstGeom prst="rect">
            <a:avLst/>
          </a:prstGeom>
          <a:noFill/>
        </p:spPr>
        <p:txBody>
          <a:bodyPr wrap="square" rtlCol="0">
            <a:spAutoFit/>
          </a:bodyPr>
          <a:lstStyle/>
          <a:p>
            <a:r>
              <a:rPr lang="en-US" sz="1000" dirty="0" err="1" smtClean="0">
                <a:solidFill>
                  <a:prstClr val="black"/>
                </a:solidFill>
              </a:rPr>
              <a:t>Steroidogenesis</a:t>
            </a:r>
            <a:endParaRPr lang="en-US" sz="1000" dirty="0">
              <a:solidFill>
                <a:prstClr val="black"/>
              </a:solidFill>
            </a:endParaRPr>
          </a:p>
        </p:txBody>
      </p:sp>
      <p:sp>
        <p:nvSpPr>
          <p:cNvPr id="16" name="TextBox 15"/>
          <p:cNvSpPr txBox="1"/>
          <p:nvPr/>
        </p:nvSpPr>
        <p:spPr>
          <a:xfrm>
            <a:off x="4343400" y="3964516"/>
            <a:ext cx="1447800" cy="246221"/>
          </a:xfrm>
          <a:prstGeom prst="rect">
            <a:avLst/>
          </a:prstGeom>
          <a:noFill/>
        </p:spPr>
        <p:txBody>
          <a:bodyPr wrap="square" rtlCol="0">
            <a:spAutoFit/>
          </a:bodyPr>
          <a:lstStyle/>
          <a:p>
            <a:r>
              <a:rPr lang="en-US" sz="1000" dirty="0" smtClean="0">
                <a:solidFill>
                  <a:prstClr val="black"/>
                </a:solidFill>
              </a:rPr>
              <a:t>Thyroid</a:t>
            </a:r>
            <a:endParaRPr lang="en-US" sz="1000" dirty="0">
              <a:solidFill>
                <a:prstClr val="black"/>
              </a:solidFill>
            </a:endParaRPr>
          </a:p>
        </p:txBody>
      </p:sp>
      <p:sp>
        <p:nvSpPr>
          <p:cNvPr id="17" name="TextBox 16"/>
          <p:cNvSpPr txBox="1"/>
          <p:nvPr/>
        </p:nvSpPr>
        <p:spPr>
          <a:xfrm>
            <a:off x="4343400" y="4688127"/>
            <a:ext cx="3048000" cy="246221"/>
          </a:xfrm>
          <a:prstGeom prst="rect">
            <a:avLst/>
          </a:prstGeom>
          <a:noFill/>
        </p:spPr>
        <p:txBody>
          <a:bodyPr wrap="square" rtlCol="0">
            <a:spAutoFit/>
          </a:bodyPr>
          <a:lstStyle/>
          <a:p>
            <a:r>
              <a:rPr lang="en-US" sz="1000" dirty="0" smtClean="0">
                <a:solidFill>
                  <a:prstClr val="black"/>
                </a:solidFill>
              </a:rPr>
              <a:t>Metabolism: </a:t>
            </a:r>
          </a:p>
        </p:txBody>
      </p:sp>
    </p:spTree>
    <p:extLst>
      <p:ext uri="{BB962C8B-B14F-4D97-AF65-F5344CB8AC3E}">
        <p14:creationId xmlns:p14="http://schemas.microsoft.com/office/powerpoint/2010/main" xmlns="" val="3400115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0" y="274638"/>
            <a:ext cx="5181600" cy="1143000"/>
          </a:xfrm>
        </p:spPr>
        <p:txBody>
          <a:bodyPr>
            <a:normAutofit fontScale="90000"/>
          </a:bodyPr>
          <a:lstStyle/>
          <a:p>
            <a:pPr algn="l"/>
            <a:r>
              <a:rPr lang="nl-NL" dirty="0" smtClean="0">
                <a:solidFill>
                  <a:srgbClr val="0070C0"/>
                </a:solidFill>
                <a:sym typeface="Arial" pitchFamily="34" charset="0"/>
              </a:rPr>
              <a:t>Adverse Outcome Pathways and the EDSP</a:t>
            </a:r>
            <a:endParaRPr lang="nl-NL" dirty="0" smtClean="0">
              <a:solidFill>
                <a:srgbClr val="0070C0"/>
              </a:solidFill>
            </a:endParaRPr>
          </a:p>
        </p:txBody>
      </p:sp>
      <p:grpSp>
        <p:nvGrpSpPr>
          <p:cNvPr id="2" name="Group 3"/>
          <p:cNvGrpSpPr>
            <a:grpSpLocks/>
          </p:cNvGrpSpPr>
          <p:nvPr/>
        </p:nvGrpSpPr>
        <p:grpSpPr bwMode="auto">
          <a:xfrm>
            <a:off x="205468" y="1597213"/>
            <a:ext cx="8733064" cy="3417565"/>
            <a:chOff x="-124800" y="0"/>
            <a:chExt cx="7682256" cy="2973330"/>
          </a:xfrm>
        </p:grpSpPr>
        <p:sp>
          <p:nvSpPr>
            <p:cNvPr id="9222" name="AutoShape 4"/>
            <p:cNvSpPr>
              <a:spLocks/>
            </p:cNvSpPr>
            <p:nvPr/>
          </p:nvSpPr>
          <p:spPr bwMode="auto">
            <a:xfrm>
              <a:off x="0" y="0"/>
              <a:ext cx="7291347" cy="2568271"/>
            </a:xfrm>
            <a:custGeom>
              <a:avLst/>
              <a:gdLst>
                <a:gd name="T0" fmla="*/ 3645674 w 21600"/>
                <a:gd name="T1" fmla="*/ 1284136 h 21600"/>
                <a:gd name="T2" fmla="*/ 3645674 w 21600"/>
                <a:gd name="T3" fmla="*/ 1284136 h 21600"/>
                <a:gd name="T4" fmla="*/ 3645674 w 21600"/>
                <a:gd name="T5" fmla="*/ 1284136 h 21600"/>
                <a:gd name="T6" fmla="*/ 3645674 w 21600"/>
                <a:gd name="T7" fmla="*/ 128413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w="12700" cap="flat" cmpd="sng">
              <a:noFill/>
              <a:prstDash val="solid"/>
              <a:miter lim="0"/>
              <a:headEnd/>
              <a:tailEnd/>
            </a:ln>
            <a:effectLst/>
          </p:spPr>
          <p:txBody>
            <a:bodyPr lIns="0" tIns="0" rIns="0" bIns="0"/>
            <a:lstStyle/>
            <a:p>
              <a:endParaRPr lang="en-US" sz="1350"/>
            </a:p>
          </p:txBody>
        </p:sp>
        <p:pic>
          <p:nvPicPr>
            <p:cNvPr id="9223" name="Picture 5" descr="image5.png"/>
            <p:cNvPicPr>
              <a:picLocks noChangeAspect="1"/>
            </p:cNvPicPr>
            <p:nvPr/>
          </p:nvPicPr>
          <p:blipFill>
            <a:blip r:embed="rId3" cstate="print"/>
            <a:srcRect l="3409" t="19724" r="1819" b="2599"/>
            <a:stretch>
              <a:fillRect/>
            </a:stretch>
          </p:blipFill>
          <p:spPr bwMode="auto">
            <a:xfrm>
              <a:off x="-124800" y="267367"/>
              <a:ext cx="7682256" cy="2705963"/>
            </a:xfrm>
            <a:prstGeom prst="rect">
              <a:avLst/>
            </a:prstGeom>
            <a:noFill/>
            <a:ln w="12700">
              <a:noFill/>
              <a:miter lim="0"/>
              <a:headEnd/>
              <a:tailEnd/>
            </a:ln>
            <a:effectLst/>
          </p:spPr>
        </p:pic>
      </p:grpSp>
      <p:sp>
        <p:nvSpPr>
          <p:cNvPr id="3" name="Slide Number Placeholder 2"/>
          <p:cNvSpPr>
            <a:spLocks noGrp="1"/>
          </p:cNvSpPr>
          <p:nvPr>
            <p:ph type="sldNum" sz="quarter" idx="12"/>
          </p:nvPr>
        </p:nvSpPr>
        <p:spPr/>
        <p:txBody>
          <a:bodyPr/>
          <a:lstStyle/>
          <a:p>
            <a:r>
              <a:rPr lang="en-US" dirty="0" smtClean="0"/>
              <a:t>Slide </a:t>
            </a:r>
            <a:fld id="{9E7D50D5-288E-41AA-98CD-9FE13B6D95E0}" type="slidenum">
              <a:rPr lang="en-US" smtClean="0"/>
              <a:pPr/>
              <a:t>14</a:t>
            </a:fld>
            <a:r>
              <a:rPr lang="en-US" dirty="0" smtClean="0"/>
              <a:t> of 18</a:t>
            </a:r>
            <a:endParaRPr lang="en-US" dirty="0"/>
          </a:p>
        </p:txBody>
      </p:sp>
      <p:sp>
        <p:nvSpPr>
          <p:cNvPr id="4" name="TextBox 3"/>
          <p:cNvSpPr txBox="1"/>
          <p:nvPr/>
        </p:nvSpPr>
        <p:spPr>
          <a:xfrm>
            <a:off x="205468" y="3426675"/>
            <a:ext cx="8733064" cy="369332"/>
          </a:xfrm>
          <a:prstGeom prst="rect">
            <a:avLst/>
          </a:prstGeom>
          <a:solidFill>
            <a:schemeClr val="bg1">
              <a:lumMod val="95000"/>
            </a:schemeClr>
          </a:solidFill>
        </p:spPr>
        <p:txBody>
          <a:bodyPr wrap="square" rtlCol="0">
            <a:spAutoFit/>
          </a:bodyPr>
          <a:lstStyle/>
          <a:p>
            <a:endParaRPr lang="en-US" dirty="0"/>
          </a:p>
        </p:txBody>
      </p:sp>
      <p:sp>
        <p:nvSpPr>
          <p:cNvPr id="8" name="TextBox 7"/>
          <p:cNvSpPr txBox="1"/>
          <p:nvPr/>
        </p:nvSpPr>
        <p:spPr>
          <a:xfrm>
            <a:off x="912940" y="5161486"/>
            <a:ext cx="2750344" cy="369332"/>
          </a:xfrm>
          <a:prstGeom prst="rect">
            <a:avLst/>
          </a:prstGeom>
          <a:solidFill>
            <a:schemeClr val="accent6"/>
          </a:solidFill>
          <a:scene3d>
            <a:camera prst="orthographicFront"/>
            <a:lightRig rig="threePt" dir="t"/>
          </a:scene3d>
          <a:sp3d>
            <a:bevelT/>
          </a:sp3d>
        </p:spPr>
        <p:txBody>
          <a:bodyPr wrap="square" rtlCol="0">
            <a:spAutoFit/>
          </a:bodyPr>
          <a:lstStyle/>
          <a:p>
            <a:pPr algn="ctr"/>
            <a:r>
              <a:rPr lang="en-US" b="1" dirty="0" err="1" smtClean="0"/>
              <a:t>ToxCast</a:t>
            </a:r>
            <a:endParaRPr lang="en-US" b="1" dirty="0"/>
          </a:p>
        </p:txBody>
      </p:sp>
      <p:sp>
        <p:nvSpPr>
          <p:cNvPr id="9" name="TextBox 8"/>
          <p:cNvSpPr txBox="1"/>
          <p:nvPr/>
        </p:nvSpPr>
        <p:spPr>
          <a:xfrm>
            <a:off x="2473437" y="5677526"/>
            <a:ext cx="4036487" cy="369332"/>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b="1" dirty="0" smtClean="0"/>
              <a:t>Tier 1</a:t>
            </a:r>
            <a:endParaRPr lang="en-US" b="1" dirty="0"/>
          </a:p>
        </p:txBody>
      </p:sp>
      <p:sp>
        <p:nvSpPr>
          <p:cNvPr id="10" name="TextBox 9"/>
          <p:cNvSpPr txBox="1"/>
          <p:nvPr/>
        </p:nvSpPr>
        <p:spPr>
          <a:xfrm>
            <a:off x="5410200" y="6221946"/>
            <a:ext cx="3225824" cy="369332"/>
          </a:xfrm>
          <a:prstGeom prst="rect">
            <a:avLst/>
          </a:prstGeom>
          <a:solidFill>
            <a:schemeClr val="accent4"/>
          </a:solidFill>
          <a:scene3d>
            <a:camera prst="orthographicFront"/>
            <a:lightRig rig="threePt" dir="t"/>
          </a:scene3d>
          <a:sp3d>
            <a:bevelT/>
          </a:sp3d>
        </p:spPr>
        <p:txBody>
          <a:bodyPr wrap="square" rtlCol="0">
            <a:spAutoFit/>
          </a:bodyPr>
          <a:lstStyle/>
          <a:p>
            <a:pPr algn="ctr"/>
            <a:r>
              <a:rPr lang="en-US" b="1" dirty="0" smtClean="0"/>
              <a:t>EDSP Tier 2</a:t>
            </a:r>
            <a:endParaRPr lang="en-US" b="1" dirty="0"/>
          </a:p>
        </p:txBody>
      </p:sp>
      <p:sp>
        <p:nvSpPr>
          <p:cNvPr id="5" name="TextBox 4"/>
          <p:cNvSpPr txBox="1"/>
          <p:nvPr/>
        </p:nvSpPr>
        <p:spPr>
          <a:xfrm>
            <a:off x="2473437" y="3796006"/>
            <a:ext cx="650763" cy="179575"/>
          </a:xfrm>
          <a:prstGeom prst="rect">
            <a:avLst/>
          </a:prstGeom>
          <a:solidFill>
            <a:srgbClr val="F8F8F8"/>
          </a:solidFill>
        </p:spPr>
        <p:txBody>
          <a:bodyPr wrap="square" rtlCol="0">
            <a:spAutoFit/>
          </a:bodyPr>
          <a:lstStyle/>
          <a:p>
            <a:endParaRPr lang="en-US" dirty="0"/>
          </a:p>
        </p:txBody>
      </p:sp>
      <p:sp>
        <p:nvSpPr>
          <p:cNvPr id="12" name="TextBox 11"/>
          <p:cNvSpPr txBox="1"/>
          <p:nvPr/>
        </p:nvSpPr>
        <p:spPr>
          <a:xfrm>
            <a:off x="6784643" y="3806385"/>
            <a:ext cx="647700" cy="201833"/>
          </a:xfrm>
          <a:prstGeom prst="rect">
            <a:avLst/>
          </a:prstGeom>
          <a:solidFill>
            <a:srgbClr val="F8F8F8"/>
          </a:solidFill>
        </p:spPr>
        <p:txBody>
          <a:bodyPr wrap="square" rtlCol="0">
            <a:spAutoFit/>
          </a:bodyPr>
          <a:lstStyle/>
          <a:p>
            <a:endParaRPr lang="en-US" dirty="0"/>
          </a:p>
        </p:txBody>
      </p:sp>
      <p:sp>
        <p:nvSpPr>
          <p:cNvPr id="13" name="TextBox 12"/>
          <p:cNvSpPr txBox="1"/>
          <p:nvPr/>
        </p:nvSpPr>
        <p:spPr>
          <a:xfrm>
            <a:off x="912940" y="5198960"/>
            <a:ext cx="2750344" cy="369332"/>
          </a:xfrm>
          <a:prstGeom prst="rect">
            <a:avLst/>
          </a:prstGeom>
          <a:solidFill>
            <a:schemeClr val="accent6"/>
          </a:solidFill>
          <a:scene3d>
            <a:camera prst="orthographicFront"/>
            <a:lightRig rig="threePt" dir="t"/>
          </a:scene3d>
          <a:sp3d>
            <a:bevelT/>
          </a:sp3d>
        </p:spPr>
        <p:txBody>
          <a:bodyPr wrap="square" rtlCol="0">
            <a:spAutoFit/>
          </a:bodyPr>
          <a:lstStyle/>
          <a:p>
            <a:pPr algn="ctr"/>
            <a:r>
              <a:rPr lang="en-US" b="1" dirty="0" err="1" smtClean="0"/>
              <a:t>ToxCast</a:t>
            </a:r>
            <a:endParaRPr lang="en-US" b="1" dirty="0"/>
          </a:p>
        </p:txBody>
      </p:sp>
      <p:sp>
        <p:nvSpPr>
          <p:cNvPr id="14" name="TextBox 13"/>
          <p:cNvSpPr txBox="1"/>
          <p:nvPr/>
        </p:nvSpPr>
        <p:spPr>
          <a:xfrm>
            <a:off x="2473437" y="5715000"/>
            <a:ext cx="4036487" cy="369332"/>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b="1" dirty="0" smtClean="0"/>
              <a:t>EDSP Tier 1</a:t>
            </a:r>
            <a:endParaRPr lang="en-US" b="1" dirty="0"/>
          </a:p>
        </p:txBody>
      </p:sp>
    </p:spTree>
    <p:extLst>
      <p:ext uri="{BB962C8B-B14F-4D97-AF65-F5344CB8AC3E}">
        <p14:creationId xmlns:p14="http://schemas.microsoft.com/office/powerpoint/2010/main" xmlns="" val="41103304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15</a:t>
            </a:fld>
            <a:r>
              <a:rPr lang="en-US" dirty="0" smtClean="0">
                <a:solidFill>
                  <a:prstClr val="black">
                    <a:tint val="75000"/>
                  </a:prstClr>
                </a:solidFill>
              </a:rPr>
              <a:t> of 18</a:t>
            </a:r>
            <a:endParaRPr lang="en-US" dirty="0">
              <a:solidFill>
                <a:prstClr val="black">
                  <a:tint val="75000"/>
                </a:prstClr>
              </a:solidFill>
            </a:endParaRPr>
          </a:p>
        </p:txBody>
      </p:sp>
      <p:sp>
        <p:nvSpPr>
          <p:cNvPr id="3" name="Title 1"/>
          <p:cNvSpPr txBox="1">
            <a:spLocks/>
          </p:cNvSpPr>
          <p:nvPr/>
        </p:nvSpPr>
        <p:spPr>
          <a:xfrm>
            <a:off x="142733" y="112691"/>
            <a:ext cx="5448300" cy="1295401"/>
          </a:xfrm>
          <a:prstGeom prst="rect">
            <a:avLst/>
          </a:prstGeom>
        </p:spPr>
        <p:txBody>
          <a:bodyPr/>
          <a:lstStyle>
            <a:lvl1pPr algn="ctr" defTabSz="914400" rtl="0" eaLnBrk="1" latinLnBrk="0" hangingPunct="1">
              <a:spcBef>
                <a:spcPct val="0"/>
              </a:spcBef>
              <a:buNone/>
              <a:defRPr sz="4400" b="1" kern="1200">
                <a:solidFill>
                  <a:schemeClr val="tx2">
                    <a:lumMod val="60000"/>
                    <a:lumOff val="40000"/>
                  </a:schemeClr>
                </a:solidFill>
                <a:latin typeface="+mj-lt"/>
                <a:ea typeface="+mj-ea"/>
                <a:cs typeface="+mj-cs"/>
              </a:defRPr>
            </a:lvl1pPr>
          </a:lstStyle>
          <a:p>
            <a:pPr algn="l"/>
            <a:r>
              <a:rPr lang="en-US" dirty="0" smtClean="0">
                <a:solidFill>
                  <a:srgbClr val="0070C0"/>
                </a:solidFill>
              </a:rPr>
              <a:t>AOP, Toxicity Pathway and ER Model</a:t>
            </a:r>
            <a:endParaRPr lang="en-US" dirty="0">
              <a:solidFill>
                <a:srgbClr val="0070C0"/>
              </a:solidFill>
            </a:endParaRPr>
          </a:p>
        </p:txBody>
      </p:sp>
      <p:grpSp>
        <p:nvGrpSpPr>
          <p:cNvPr id="4" name="Group 3"/>
          <p:cNvGrpSpPr/>
          <p:nvPr/>
        </p:nvGrpSpPr>
        <p:grpSpPr>
          <a:xfrm>
            <a:off x="-304800" y="1699736"/>
            <a:ext cx="9842070" cy="1500664"/>
            <a:chOff x="-457200" y="2971800"/>
            <a:chExt cx="9842070" cy="1500664"/>
          </a:xfrm>
        </p:grpSpPr>
        <p:graphicFrame>
          <p:nvGraphicFramePr>
            <p:cNvPr id="5" name="Diagram 4"/>
            <p:cNvGraphicFramePr/>
            <p:nvPr>
              <p:extLst>
                <p:ext uri="{D42A27DB-BD31-4B8C-83A1-F6EECF244321}">
                  <p14:modId xmlns:p14="http://schemas.microsoft.com/office/powerpoint/2010/main" xmlns="" val="3760757639"/>
                </p:ext>
              </p:extLst>
            </p:nvPr>
          </p:nvGraphicFramePr>
          <p:xfrm>
            <a:off x="-457200" y="2971800"/>
            <a:ext cx="9842070" cy="579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85800" y="3733800"/>
              <a:ext cx="990600" cy="307777"/>
            </a:xfrm>
            <a:prstGeom prst="rect">
              <a:avLst/>
            </a:prstGeom>
            <a:noFill/>
          </p:spPr>
          <p:txBody>
            <a:bodyPr wrap="square" rtlCol="0">
              <a:spAutoFit/>
            </a:bodyPr>
            <a:lstStyle/>
            <a:p>
              <a:r>
                <a:rPr lang="en-US" sz="1400" dirty="0" smtClean="0"/>
                <a:t>ER Binding</a:t>
              </a:r>
              <a:endParaRPr lang="en-US" sz="1400" dirty="0"/>
            </a:p>
          </p:txBody>
        </p:sp>
        <p:sp>
          <p:nvSpPr>
            <p:cNvPr id="7" name="TextBox 6"/>
            <p:cNvSpPr txBox="1"/>
            <p:nvPr/>
          </p:nvSpPr>
          <p:spPr>
            <a:xfrm>
              <a:off x="1981200" y="3733800"/>
              <a:ext cx="990600" cy="307777"/>
            </a:xfrm>
            <a:prstGeom prst="rect">
              <a:avLst/>
            </a:prstGeom>
            <a:noFill/>
          </p:spPr>
          <p:txBody>
            <a:bodyPr wrap="square" rtlCol="0">
              <a:spAutoFit/>
            </a:bodyPr>
            <a:lstStyle/>
            <a:p>
              <a:r>
                <a:rPr lang="en-US" sz="1400" dirty="0" smtClean="0"/>
                <a:t>ERTA</a:t>
              </a:r>
              <a:endParaRPr lang="en-US" sz="1400" dirty="0"/>
            </a:p>
          </p:txBody>
        </p:sp>
        <p:sp>
          <p:nvSpPr>
            <p:cNvPr id="8" name="TextBox 7"/>
            <p:cNvSpPr txBox="1"/>
            <p:nvPr/>
          </p:nvSpPr>
          <p:spPr>
            <a:xfrm>
              <a:off x="3200400" y="3733800"/>
              <a:ext cx="1371600" cy="738664"/>
            </a:xfrm>
            <a:prstGeom prst="rect">
              <a:avLst/>
            </a:prstGeom>
            <a:noFill/>
          </p:spPr>
          <p:txBody>
            <a:bodyPr wrap="square" rtlCol="0">
              <a:spAutoFit/>
            </a:bodyPr>
            <a:lstStyle/>
            <a:p>
              <a:r>
                <a:rPr lang="en-US" sz="1400" dirty="0" err="1" smtClean="0"/>
                <a:t>Uterotrophic</a:t>
              </a:r>
              <a:endParaRPr lang="en-US" sz="1400" dirty="0" smtClean="0"/>
            </a:p>
            <a:p>
              <a:r>
                <a:rPr lang="en-US" sz="1400" dirty="0" smtClean="0"/>
                <a:t>Female Pubertal</a:t>
              </a:r>
            </a:p>
            <a:p>
              <a:r>
                <a:rPr lang="en-US" sz="1400" dirty="0" smtClean="0"/>
                <a:t>EOGRT</a:t>
              </a:r>
              <a:endParaRPr lang="en-US" sz="1400" dirty="0"/>
            </a:p>
          </p:txBody>
        </p:sp>
        <p:sp>
          <p:nvSpPr>
            <p:cNvPr id="9" name="TextBox 8"/>
            <p:cNvSpPr txBox="1"/>
            <p:nvPr/>
          </p:nvSpPr>
          <p:spPr>
            <a:xfrm>
              <a:off x="5943600" y="3733800"/>
              <a:ext cx="1371600" cy="523220"/>
            </a:xfrm>
            <a:prstGeom prst="rect">
              <a:avLst/>
            </a:prstGeom>
            <a:noFill/>
          </p:spPr>
          <p:txBody>
            <a:bodyPr wrap="square" rtlCol="0">
              <a:spAutoFit/>
            </a:bodyPr>
            <a:lstStyle/>
            <a:p>
              <a:r>
                <a:rPr lang="en-US" sz="1400" dirty="0" smtClean="0"/>
                <a:t>Female Pubertal</a:t>
              </a:r>
            </a:p>
            <a:p>
              <a:r>
                <a:rPr lang="en-US" sz="1400" dirty="0" smtClean="0"/>
                <a:t>EOGRT</a:t>
              </a:r>
              <a:endParaRPr lang="en-US" sz="1400" dirty="0"/>
            </a:p>
          </p:txBody>
        </p:sp>
        <p:sp>
          <p:nvSpPr>
            <p:cNvPr id="10" name="TextBox 9"/>
            <p:cNvSpPr txBox="1"/>
            <p:nvPr/>
          </p:nvSpPr>
          <p:spPr>
            <a:xfrm>
              <a:off x="4724400" y="3733800"/>
              <a:ext cx="1371600" cy="523220"/>
            </a:xfrm>
            <a:prstGeom prst="rect">
              <a:avLst/>
            </a:prstGeom>
            <a:noFill/>
          </p:spPr>
          <p:txBody>
            <a:bodyPr wrap="square" rtlCol="0">
              <a:spAutoFit/>
            </a:bodyPr>
            <a:lstStyle/>
            <a:p>
              <a:r>
                <a:rPr lang="en-US" sz="1400" dirty="0" smtClean="0"/>
                <a:t>Female Pubertal</a:t>
              </a:r>
            </a:p>
            <a:p>
              <a:r>
                <a:rPr lang="en-US" sz="1400" dirty="0" smtClean="0"/>
                <a:t>EOGRT</a:t>
              </a:r>
              <a:endParaRPr lang="en-US" sz="1400" dirty="0"/>
            </a:p>
          </p:txBody>
        </p:sp>
        <p:sp>
          <p:nvSpPr>
            <p:cNvPr id="11" name="TextBox 10"/>
            <p:cNvSpPr txBox="1"/>
            <p:nvPr/>
          </p:nvSpPr>
          <p:spPr>
            <a:xfrm>
              <a:off x="7467600" y="3733800"/>
              <a:ext cx="838200" cy="307777"/>
            </a:xfrm>
            <a:prstGeom prst="rect">
              <a:avLst/>
            </a:prstGeom>
            <a:noFill/>
          </p:spPr>
          <p:txBody>
            <a:bodyPr wrap="square" rtlCol="0">
              <a:spAutoFit/>
            </a:bodyPr>
            <a:lstStyle/>
            <a:p>
              <a:r>
                <a:rPr lang="en-US" sz="1400" dirty="0" smtClean="0"/>
                <a:t>EOGRT</a:t>
              </a:r>
              <a:endParaRPr lang="en-US" sz="1400" dirty="0"/>
            </a:p>
          </p:txBody>
        </p:sp>
      </p:grpSp>
      <p:graphicFrame>
        <p:nvGraphicFramePr>
          <p:cNvPr id="12" name="Diagram 11"/>
          <p:cNvGraphicFramePr/>
          <p:nvPr>
            <p:extLst>
              <p:ext uri="{D42A27DB-BD31-4B8C-83A1-F6EECF244321}">
                <p14:modId xmlns:p14="http://schemas.microsoft.com/office/powerpoint/2010/main" xmlns="" val="2189060088"/>
              </p:ext>
            </p:extLst>
          </p:nvPr>
        </p:nvGraphicFramePr>
        <p:xfrm>
          <a:off x="-304800" y="4267200"/>
          <a:ext cx="9842070" cy="5791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p:cNvSpPr txBox="1"/>
          <p:nvPr/>
        </p:nvSpPr>
        <p:spPr>
          <a:xfrm>
            <a:off x="838200" y="5029200"/>
            <a:ext cx="990600" cy="307777"/>
          </a:xfrm>
          <a:prstGeom prst="rect">
            <a:avLst/>
          </a:prstGeom>
          <a:noFill/>
        </p:spPr>
        <p:txBody>
          <a:bodyPr wrap="square" rtlCol="0">
            <a:spAutoFit/>
          </a:bodyPr>
          <a:lstStyle/>
          <a:p>
            <a:r>
              <a:rPr lang="en-US" sz="1400" dirty="0" smtClean="0"/>
              <a:t>ER Binding</a:t>
            </a:r>
            <a:endParaRPr lang="en-US" sz="1400" dirty="0"/>
          </a:p>
        </p:txBody>
      </p:sp>
      <p:sp>
        <p:nvSpPr>
          <p:cNvPr id="14" name="TextBox 13"/>
          <p:cNvSpPr txBox="1"/>
          <p:nvPr/>
        </p:nvSpPr>
        <p:spPr>
          <a:xfrm>
            <a:off x="2133600" y="5029200"/>
            <a:ext cx="990600" cy="307777"/>
          </a:xfrm>
          <a:prstGeom prst="rect">
            <a:avLst/>
          </a:prstGeom>
          <a:noFill/>
        </p:spPr>
        <p:txBody>
          <a:bodyPr wrap="square" rtlCol="0">
            <a:spAutoFit/>
          </a:bodyPr>
          <a:lstStyle/>
          <a:p>
            <a:r>
              <a:rPr lang="en-US" sz="1400" dirty="0" smtClean="0"/>
              <a:t>ERTA</a:t>
            </a:r>
            <a:endParaRPr lang="en-US" sz="1400" dirty="0"/>
          </a:p>
        </p:txBody>
      </p:sp>
      <p:sp>
        <p:nvSpPr>
          <p:cNvPr id="15" name="TextBox 14"/>
          <p:cNvSpPr txBox="1"/>
          <p:nvPr/>
        </p:nvSpPr>
        <p:spPr>
          <a:xfrm>
            <a:off x="3352800" y="5029200"/>
            <a:ext cx="1371600" cy="307777"/>
          </a:xfrm>
          <a:prstGeom prst="rect">
            <a:avLst/>
          </a:prstGeom>
          <a:noFill/>
        </p:spPr>
        <p:txBody>
          <a:bodyPr wrap="square" rtlCol="0">
            <a:spAutoFit/>
          </a:bodyPr>
          <a:lstStyle/>
          <a:p>
            <a:r>
              <a:rPr lang="en-US" sz="1400" dirty="0" err="1" smtClean="0"/>
              <a:t>Uterotrophic</a:t>
            </a:r>
            <a:endParaRPr lang="en-US" sz="1400" dirty="0" smtClean="0"/>
          </a:p>
        </p:txBody>
      </p:sp>
      <p:cxnSp>
        <p:nvCxnSpPr>
          <p:cNvPr id="16" name="Straight Connector 15"/>
          <p:cNvCxnSpPr/>
          <p:nvPr/>
        </p:nvCxnSpPr>
        <p:spPr>
          <a:xfrm>
            <a:off x="914400" y="3581400"/>
            <a:ext cx="7391400" cy="0"/>
          </a:xfrm>
          <a:prstGeom prst="line">
            <a:avLst/>
          </a:prstGeom>
          <a:ln w="635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0" y="3124200"/>
            <a:ext cx="4572000" cy="369332"/>
          </a:xfrm>
          <a:prstGeom prst="rect">
            <a:avLst/>
          </a:prstGeom>
          <a:noFill/>
        </p:spPr>
        <p:txBody>
          <a:bodyPr wrap="square" rtlCol="0">
            <a:spAutoFit/>
          </a:bodyPr>
          <a:lstStyle/>
          <a:p>
            <a:pPr algn="ctr"/>
            <a:r>
              <a:rPr lang="en-US" dirty="0" smtClean="0">
                <a:solidFill>
                  <a:schemeClr val="accent2">
                    <a:lumMod val="75000"/>
                  </a:schemeClr>
                </a:solidFill>
              </a:rPr>
              <a:t>Adverse Outcome Pathway</a:t>
            </a:r>
            <a:endParaRPr lang="en-US" dirty="0">
              <a:solidFill>
                <a:schemeClr val="accent2">
                  <a:lumMod val="75000"/>
                </a:schemeClr>
              </a:solidFill>
            </a:endParaRPr>
          </a:p>
        </p:txBody>
      </p:sp>
      <p:cxnSp>
        <p:nvCxnSpPr>
          <p:cNvPr id="18" name="Straight Connector 17"/>
          <p:cNvCxnSpPr/>
          <p:nvPr/>
        </p:nvCxnSpPr>
        <p:spPr>
          <a:xfrm flipV="1">
            <a:off x="914400" y="5791200"/>
            <a:ext cx="3810000" cy="11668"/>
          </a:xfrm>
          <a:prstGeom prst="line">
            <a:avLst/>
          </a:prstGeom>
          <a:ln w="63500" cmpd="sng"/>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5410200"/>
            <a:ext cx="4572000" cy="369332"/>
          </a:xfrm>
          <a:prstGeom prst="rect">
            <a:avLst/>
          </a:prstGeom>
          <a:noFill/>
        </p:spPr>
        <p:txBody>
          <a:bodyPr wrap="square" rtlCol="0">
            <a:spAutoFit/>
          </a:bodyPr>
          <a:lstStyle/>
          <a:p>
            <a:pPr algn="ctr"/>
            <a:r>
              <a:rPr lang="en-US" dirty="0" smtClean="0">
                <a:solidFill>
                  <a:schemeClr val="tx2"/>
                </a:solidFill>
              </a:rPr>
              <a:t>Toxicity Pathway</a:t>
            </a:r>
            <a:endParaRPr lang="en-US" dirty="0">
              <a:solidFill>
                <a:schemeClr val="tx2"/>
              </a:solidFill>
            </a:endParaRPr>
          </a:p>
        </p:txBody>
      </p:sp>
      <p:grpSp>
        <p:nvGrpSpPr>
          <p:cNvPr id="20" name="Group 19"/>
          <p:cNvGrpSpPr/>
          <p:nvPr/>
        </p:nvGrpSpPr>
        <p:grpSpPr>
          <a:xfrm>
            <a:off x="914400" y="5943600"/>
            <a:ext cx="3733800" cy="369332"/>
            <a:chOff x="838200" y="3733800"/>
            <a:chExt cx="3733800" cy="369332"/>
          </a:xfrm>
        </p:grpSpPr>
        <p:sp>
          <p:nvSpPr>
            <p:cNvPr id="21" name="TextBox 20"/>
            <p:cNvSpPr txBox="1"/>
            <p:nvPr/>
          </p:nvSpPr>
          <p:spPr>
            <a:xfrm>
              <a:off x="838200" y="3733800"/>
              <a:ext cx="2438400" cy="369332"/>
            </a:xfrm>
            <a:prstGeom prst="rect">
              <a:avLst/>
            </a:prstGeom>
            <a:noFill/>
            <a:ln>
              <a:solidFill>
                <a:srgbClr val="0070C0"/>
              </a:solidFill>
            </a:ln>
          </p:spPr>
          <p:txBody>
            <a:bodyPr wrap="square" rtlCol="0">
              <a:spAutoFit/>
            </a:bodyPr>
            <a:lstStyle/>
            <a:p>
              <a:pPr algn="ctr"/>
              <a:r>
                <a:rPr lang="en-US" dirty="0" smtClean="0"/>
                <a:t>ER model</a:t>
              </a:r>
              <a:endParaRPr lang="en-US" dirty="0"/>
            </a:p>
          </p:txBody>
        </p:sp>
        <p:sp>
          <p:nvSpPr>
            <p:cNvPr id="22" name="Right Arrow 21"/>
            <p:cNvSpPr/>
            <p:nvPr/>
          </p:nvSpPr>
          <p:spPr>
            <a:xfrm>
              <a:off x="3276600" y="3733800"/>
              <a:ext cx="1295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28830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P spid="14"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16</a:t>
            </a:fld>
            <a:r>
              <a:rPr lang="en-US" dirty="0" smtClean="0">
                <a:solidFill>
                  <a:prstClr val="black">
                    <a:tint val="75000"/>
                  </a:prstClr>
                </a:solidFill>
              </a:rPr>
              <a:t> of 18</a:t>
            </a:r>
            <a:endParaRPr lang="en-US" dirty="0">
              <a:solidFill>
                <a:prstClr val="black">
                  <a:tint val="75000"/>
                </a:prstClr>
              </a:solidFill>
            </a:endParaRPr>
          </a:p>
        </p:txBody>
      </p:sp>
      <p:sp>
        <p:nvSpPr>
          <p:cNvPr id="3" name="Title 1"/>
          <p:cNvSpPr txBox="1">
            <a:spLocks/>
          </p:cNvSpPr>
          <p:nvPr/>
        </p:nvSpPr>
        <p:spPr>
          <a:xfrm>
            <a:off x="-2275" y="-32258"/>
            <a:ext cx="8229600" cy="609600"/>
          </a:xfrm>
          <a:prstGeom prst="rect">
            <a:avLst/>
          </a:prstGeom>
        </p:spPr>
        <p:txBody>
          <a:bodyPr>
            <a:noAutofit/>
          </a:bodyPr>
          <a:lstStyle>
            <a:lvl1pPr algn="ctr" defTabSz="914400" rtl="0" eaLnBrk="1" latinLnBrk="0" hangingPunct="1">
              <a:spcBef>
                <a:spcPct val="0"/>
              </a:spcBef>
              <a:buNone/>
              <a:defRPr sz="4400" b="1" kern="1200">
                <a:solidFill>
                  <a:schemeClr val="tx2">
                    <a:lumMod val="60000"/>
                    <a:lumOff val="40000"/>
                  </a:schemeClr>
                </a:solidFill>
                <a:latin typeface="+mj-lt"/>
                <a:ea typeface="+mj-ea"/>
                <a:cs typeface="+mj-cs"/>
              </a:defRPr>
            </a:lvl1pPr>
          </a:lstStyle>
          <a:p>
            <a:pPr algn="l"/>
            <a:r>
              <a:rPr lang="en-US" sz="4000" dirty="0" smtClean="0">
                <a:solidFill>
                  <a:srgbClr val="0070C0"/>
                </a:solidFill>
              </a:rPr>
              <a:t>AOP Network model: </a:t>
            </a:r>
          </a:p>
          <a:p>
            <a:pPr algn="l"/>
            <a:r>
              <a:rPr lang="en-US" sz="4000" dirty="0" err="1" smtClean="0">
                <a:solidFill>
                  <a:srgbClr val="0070C0"/>
                </a:solidFill>
              </a:rPr>
              <a:t>Estrogenicity</a:t>
            </a:r>
            <a:endParaRPr lang="en-US" sz="4000" dirty="0">
              <a:solidFill>
                <a:srgbClr val="0070C0"/>
              </a:solidFill>
            </a:endParaRPr>
          </a:p>
        </p:txBody>
      </p:sp>
      <p:grpSp>
        <p:nvGrpSpPr>
          <p:cNvPr id="4" name="Group 3"/>
          <p:cNvGrpSpPr/>
          <p:nvPr/>
        </p:nvGrpSpPr>
        <p:grpSpPr>
          <a:xfrm>
            <a:off x="457200" y="3234660"/>
            <a:ext cx="8382000" cy="369332"/>
            <a:chOff x="457200" y="643860"/>
            <a:chExt cx="8382000" cy="369332"/>
          </a:xfrm>
        </p:grpSpPr>
        <p:cxnSp>
          <p:nvCxnSpPr>
            <p:cNvPr id="5" name="Straight Connector 4"/>
            <p:cNvCxnSpPr/>
            <p:nvPr/>
          </p:nvCxnSpPr>
          <p:spPr>
            <a:xfrm>
              <a:off x="457200" y="1013192"/>
              <a:ext cx="8382000" cy="0"/>
            </a:xfrm>
            <a:prstGeom prst="line">
              <a:avLst/>
            </a:prstGeom>
            <a:ln w="635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0" y="643860"/>
              <a:ext cx="4572000" cy="369332"/>
            </a:xfrm>
            <a:prstGeom prst="rect">
              <a:avLst/>
            </a:prstGeom>
            <a:noFill/>
          </p:spPr>
          <p:txBody>
            <a:bodyPr wrap="square" rtlCol="0">
              <a:spAutoFit/>
            </a:bodyPr>
            <a:lstStyle/>
            <a:p>
              <a:pPr algn="ctr"/>
              <a:r>
                <a:rPr lang="en-US" dirty="0" smtClean="0">
                  <a:solidFill>
                    <a:schemeClr val="accent2">
                      <a:lumMod val="75000"/>
                    </a:schemeClr>
                  </a:solidFill>
                </a:rPr>
                <a:t>Adverse Outcome Pathway</a:t>
              </a:r>
              <a:endParaRPr lang="en-US" dirty="0">
                <a:solidFill>
                  <a:schemeClr val="accent2">
                    <a:lumMod val="75000"/>
                  </a:schemeClr>
                </a:solidFill>
              </a:endParaRPr>
            </a:p>
          </p:txBody>
        </p:sp>
      </p:grpSp>
      <p:grpSp>
        <p:nvGrpSpPr>
          <p:cNvPr id="7" name="Group 6"/>
          <p:cNvGrpSpPr/>
          <p:nvPr/>
        </p:nvGrpSpPr>
        <p:grpSpPr>
          <a:xfrm>
            <a:off x="457200" y="5791200"/>
            <a:ext cx="7467600" cy="392668"/>
            <a:chOff x="838200" y="5562600"/>
            <a:chExt cx="7467600" cy="392668"/>
          </a:xfrm>
        </p:grpSpPr>
        <p:cxnSp>
          <p:nvCxnSpPr>
            <p:cNvPr id="8" name="Straight Connector 7"/>
            <p:cNvCxnSpPr/>
            <p:nvPr/>
          </p:nvCxnSpPr>
          <p:spPr>
            <a:xfrm flipV="1">
              <a:off x="838200" y="5943600"/>
              <a:ext cx="7467600" cy="11668"/>
            </a:xfrm>
            <a:prstGeom prst="line">
              <a:avLst/>
            </a:prstGeom>
            <a:ln w="63500" cmpd="sng"/>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5562600"/>
              <a:ext cx="6400800" cy="369332"/>
            </a:xfrm>
            <a:prstGeom prst="rect">
              <a:avLst/>
            </a:prstGeom>
            <a:noFill/>
          </p:spPr>
          <p:txBody>
            <a:bodyPr wrap="square" rtlCol="0">
              <a:spAutoFit/>
            </a:bodyPr>
            <a:lstStyle/>
            <a:p>
              <a:pPr algn="ctr"/>
              <a:r>
                <a:rPr lang="en-US" dirty="0" smtClean="0">
                  <a:solidFill>
                    <a:schemeClr val="tx2"/>
                  </a:solidFill>
                </a:rPr>
                <a:t>Toxicity Pathway</a:t>
              </a:r>
              <a:endParaRPr lang="en-US" dirty="0">
                <a:solidFill>
                  <a:schemeClr val="tx2"/>
                </a:solidFill>
              </a:endParaRPr>
            </a:p>
          </p:txBody>
        </p:sp>
      </p:grpSp>
      <p:grpSp>
        <p:nvGrpSpPr>
          <p:cNvPr id="10" name="Group 9"/>
          <p:cNvGrpSpPr/>
          <p:nvPr/>
        </p:nvGrpSpPr>
        <p:grpSpPr>
          <a:xfrm>
            <a:off x="-120435" y="899106"/>
            <a:ext cx="9842070" cy="2554719"/>
            <a:chOff x="-228600" y="533400"/>
            <a:chExt cx="9842070" cy="2554719"/>
          </a:xfrm>
        </p:grpSpPr>
        <p:grpSp>
          <p:nvGrpSpPr>
            <p:cNvPr id="11" name="Group 10"/>
            <p:cNvGrpSpPr/>
            <p:nvPr/>
          </p:nvGrpSpPr>
          <p:grpSpPr>
            <a:xfrm>
              <a:off x="-228600" y="838200"/>
              <a:ext cx="9842070" cy="1493527"/>
              <a:chOff x="-457200" y="2057400"/>
              <a:chExt cx="9842070" cy="1493527"/>
            </a:xfrm>
          </p:grpSpPr>
          <p:graphicFrame>
            <p:nvGraphicFramePr>
              <p:cNvPr id="21" name="Diagram 20"/>
              <p:cNvGraphicFramePr/>
              <p:nvPr>
                <p:extLst>
                  <p:ext uri="{D42A27DB-BD31-4B8C-83A1-F6EECF244321}">
                    <p14:modId xmlns:p14="http://schemas.microsoft.com/office/powerpoint/2010/main" xmlns="" val="2579483959"/>
                  </p:ext>
                </p:extLst>
              </p:nvPr>
            </p:nvGraphicFramePr>
            <p:xfrm>
              <a:off x="2514600" y="2057400"/>
              <a:ext cx="1013254" cy="579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p:cNvGraphicFramePr/>
              <p:nvPr>
                <p:extLst>
                  <p:ext uri="{D42A27DB-BD31-4B8C-83A1-F6EECF244321}">
                    <p14:modId xmlns:p14="http://schemas.microsoft.com/office/powerpoint/2010/main" xmlns="" val="2788624003"/>
                  </p:ext>
                </p:extLst>
              </p:nvPr>
            </p:nvGraphicFramePr>
            <p:xfrm>
              <a:off x="-457200" y="2971800"/>
              <a:ext cx="9842070" cy="5791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3" name="Straight Arrow Connector 22"/>
              <p:cNvCxnSpPr/>
              <p:nvPr/>
            </p:nvCxnSpPr>
            <p:spPr>
              <a:xfrm>
                <a:off x="2971800" y="26670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52400" y="533400"/>
              <a:ext cx="8839200" cy="2554719"/>
              <a:chOff x="152400" y="533400"/>
              <a:chExt cx="8839200" cy="2554719"/>
            </a:xfrm>
          </p:grpSpPr>
          <p:sp>
            <p:nvSpPr>
              <p:cNvPr id="13" name="TextBox 12"/>
              <p:cNvSpPr txBox="1"/>
              <p:nvPr/>
            </p:nvSpPr>
            <p:spPr>
              <a:xfrm>
                <a:off x="2743200" y="533400"/>
                <a:ext cx="990600" cy="307777"/>
              </a:xfrm>
              <a:prstGeom prst="rect">
                <a:avLst/>
              </a:prstGeom>
              <a:noFill/>
            </p:spPr>
            <p:txBody>
              <a:bodyPr wrap="square" rtlCol="0">
                <a:spAutoFit/>
              </a:bodyPr>
              <a:lstStyle/>
              <a:p>
                <a:r>
                  <a:rPr lang="en-US" sz="1400" dirty="0" smtClean="0"/>
                  <a:t>ER Binding</a:t>
                </a:r>
                <a:endParaRPr lang="en-US" sz="1400" dirty="0"/>
              </a:p>
            </p:txBody>
          </p:sp>
          <p:sp>
            <p:nvSpPr>
              <p:cNvPr id="14" name="TextBox 13"/>
              <p:cNvSpPr txBox="1"/>
              <p:nvPr/>
            </p:nvSpPr>
            <p:spPr>
              <a:xfrm>
                <a:off x="2895600" y="2349455"/>
                <a:ext cx="990600" cy="307777"/>
              </a:xfrm>
              <a:prstGeom prst="rect">
                <a:avLst/>
              </a:prstGeom>
              <a:noFill/>
            </p:spPr>
            <p:txBody>
              <a:bodyPr wrap="square" rtlCol="0">
                <a:spAutoFit/>
              </a:bodyPr>
              <a:lstStyle/>
              <a:p>
                <a:r>
                  <a:rPr lang="en-US" sz="1400" dirty="0" smtClean="0"/>
                  <a:t>ERTA</a:t>
                </a:r>
                <a:endParaRPr lang="en-US" sz="1400" dirty="0"/>
              </a:p>
            </p:txBody>
          </p:sp>
          <p:sp>
            <p:nvSpPr>
              <p:cNvPr id="15" name="TextBox 14"/>
              <p:cNvSpPr txBox="1"/>
              <p:nvPr/>
            </p:nvSpPr>
            <p:spPr>
              <a:xfrm>
                <a:off x="4038600" y="2349455"/>
                <a:ext cx="1371600" cy="738664"/>
              </a:xfrm>
              <a:prstGeom prst="rect">
                <a:avLst/>
              </a:prstGeom>
              <a:noFill/>
            </p:spPr>
            <p:txBody>
              <a:bodyPr wrap="square" rtlCol="0">
                <a:spAutoFit/>
              </a:bodyPr>
              <a:lstStyle/>
              <a:p>
                <a:r>
                  <a:rPr lang="en-US" sz="1400" dirty="0" err="1" smtClean="0"/>
                  <a:t>Uterotrophic</a:t>
                </a:r>
                <a:endParaRPr lang="en-US" sz="1400" dirty="0" smtClean="0"/>
              </a:p>
              <a:p>
                <a:r>
                  <a:rPr lang="en-US" sz="1400" dirty="0" smtClean="0"/>
                  <a:t>Female Pubertal</a:t>
                </a:r>
              </a:p>
              <a:p>
                <a:r>
                  <a:rPr lang="en-US" sz="1400" dirty="0" smtClean="0"/>
                  <a:t>EOGRT</a:t>
                </a:r>
                <a:endParaRPr lang="en-US" sz="1400" dirty="0"/>
              </a:p>
            </p:txBody>
          </p:sp>
          <p:sp>
            <p:nvSpPr>
              <p:cNvPr id="16" name="TextBox 15"/>
              <p:cNvSpPr txBox="1"/>
              <p:nvPr/>
            </p:nvSpPr>
            <p:spPr>
              <a:xfrm>
                <a:off x="6781800" y="2349455"/>
                <a:ext cx="1371600" cy="523220"/>
              </a:xfrm>
              <a:prstGeom prst="rect">
                <a:avLst/>
              </a:prstGeom>
              <a:noFill/>
            </p:spPr>
            <p:txBody>
              <a:bodyPr wrap="square" rtlCol="0">
                <a:spAutoFit/>
              </a:bodyPr>
              <a:lstStyle/>
              <a:p>
                <a:r>
                  <a:rPr lang="en-US" sz="1400" dirty="0" smtClean="0"/>
                  <a:t>Female Pubertal</a:t>
                </a:r>
              </a:p>
              <a:p>
                <a:r>
                  <a:rPr lang="en-US" sz="1400" dirty="0" smtClean="0"/>
                  <a:t>EOGRT</a:t>
                </a:r>
                <a:endParaRPr lang="en-US" sz="1400" dirty="0"/>
              </a:p>
            </p:txBody>
          </p:sp>
          <p:sp>
            <p:nvSpPr>
              <p:cNvPr id="17" name="TextBox 16"/>
              <p:cNvSpPr txBox="1"/>
              <p:nvPr/>
            </p:nvSpPr>
            <p:spPr>
              <a:xfrm>
                <a:off x="5486400" y="2349455"/>
                <a:ext cx="1371600" cy="523220"/>
              </a:xfrm>
              <a:prstGeom prst="rect">
                <a:avLst/>
              </a:prstGeom>
              <a:noFill/>
            </p:spPr>
            <p:txBody>
              <a:bodyPr wrap="square" rtlCol="0">
                <a:spAutoFit/>
              </a:bodyPr>
              <a:lstStyle/>
              <a:p>
                <a:r>
                  <a:rPr lang="en-US" sz="1400" dirty="0" smtClean="0"/>
                  <a:t>Female Pubertal</a:t>
                </a:r>
              </a:p>
              <a:p>
                <a:r>
                  <a:rPr lang="en-US" sz="1400" dirty="0" smtClean="0"/>
                  <a:t>EOGRT</a:t>
                </a:r>
                <a:endParaRPr lang="en-US" sz="1400" dirty="0"/>
              </a:p>
            </p:txBody>
          </p:sp>
          <p:sp>
            <p:nvSpPr>
              <p:cNvPr id="18" name="TextBox 17"/>
              <p:cNvSpPr txBox="1"/>
              <p:nvPr/>
            </p:nvSpPr>
            <p:spPr>
              <a:xfrm>
                <a:off x="8153400" y="2349455"/>
                <a:ext cx="838200" cy="307777"/>
              </a:xfrm>
              <a:prstGeom prst="rect">
                <a:avLst/>
              </a:prstGeom>
              <a:noFill/>
            </p:spPr>
            <p:txBody>
              <a:bodyPr wrap="square" rtlCol="0">
                <a:spAutoFit/>
              </a:bodyPr>
              <a:lstStyle/>
              <a:p>
                <a:r>
                  <a:rPr lang="en-US" sz="1400" dirty="0" smtClean="0"/>
                  <a:t>EOGRT</a:t>
                </a:r>
                <a:endParaRPr lang="en-US" sz="1400" dirty="0"/>
              </a:p>
            </p:txBody>
          </p:sp>
          <p:sp>
            <p:nvSpPr>
              <p:cNvPr id="19" name="TextBox 18"/>
              <p:cNvSpPr txBox="1"/>
              <p:nvPr/>
            </p:nvSpPr>
            <p:spPr>
              <a:xfrm>
                <a:off x="1752600" y="2349455"/>
                <a:ext cx="990600" cy="307777"/>
              </a:xfrm>
              <a:prstGeom prst="rect">
                <a:avLst/>
              </a:prstGeom>
              <a:noFill/>
            </p:spPr>
            <p:txBody>
              <a:bodyPr wrap="square" rtlCol="0">
                <a:spAutoFit/>
              </a:bodyPr>
              <a:lstStyle/>
              <a:p>
                <a:r>
                  <a:rPr lang="en-US" sz="1400" dirty="0" smtClean="0"/>
                  <a:t>EOGRT</a:t>
                </a:r>
                <a:endParaRPr lang="en-US" sz="1400" dirty="0"/>
              </a:p>
            </p:txBody>
          </p:sp>
          <p:sp>
            <p:nvSpPr>
              <p:cNvPr id="20" name="TextBox 19"/>
              <p:cNvSpPr txBox="1"/>
              <p:nvPr/>
            </p:nvSpPr>
            <p:spPr>
              <a:xfrm>
                <a:off x="152400" y="2349455"/>
                <a:ext cx="1371600" cy="307777"/>
              </a:xfrm>
              <a:prstGeom prst="rect">
                <a:avLst/>
              </a:prstGeom>
              <a:noFill/>
            </p:spPr>
            <p:txBody>
              <a:bodyPr wrap="square" rtlCol="0">
                <a:spAutoFit/>
              </a:bodyPr>
              <a:lstStyle/>
              <a:p>
                <a:r>
                  <a:rPr lang="en-US" sz="1400" dirty="0" err="1" smtClean="0"/>
                  <a:t>Steroidogenesis</a:t>
                </a:r>
                <a:endParaRPr lang="en-US" sz="1400" dirty="0"/>
              </a:p>
            </p:txBody>
          </p:sp>
        </p:grpSp>
      </p:grpSp>
      <p:grpSp>
        <p:nvGrpSpPr>
          <p:cNvPr id="24" name="Group 23"/>
          <p:cNvGrpSpPr/>
          <p:nvPr/>
        </p:nvGrpSpPr>
        <p:grpSpPr>
          <a:xfrm>
            <a:off x="-286483" y="3639980"/>
            <a:ext cx="9842070" cy="2335886"/>
            <a:chOff x="-228600" y="533400"/>
            <a:chExt cx="9842070" cy="2335886"/>
          </a:xfrm>
        </p:grpSpPr>
        <p:grpSp>
          <p:nvGrpSpPr>
            <p:cNvPr id="25" name="Group 41"/>
            <p:cNvGrpSpPr/>
            <p:nvPr/>
          </p:nvGrpSpPr>
          <p:grpSpPr>
            <a:xfrm>
              <a:off x="-228600" y="838200"/>
              <a:ext cx="9842070" cy="1493527"/>
              <a:chOff x="-457200" y="2057400"/>
              <a:chExt cx="9842070" cy="1493527"/>
            </a:xfrm>
          </p:grpSpPr>
          <p:graphicFrame>
            <p:nvGraphicFramePr>
              <p:cNvPr id="33" name="Diagram 32"/>
              <p:cNvGraphicFramePr/>
              <p:nvPr>
                <p:extLst>
                  <p:ext uri="{D42A27DB-BD31-4B8C-83A1-F6EECF244321}">
                    <p14:modId xmlns:p14="http://schemas.microsoft.com/office/powerpoint/2010/main" xmlns="" val="717732563"/>
                  </p:ext>
                </p:extLst>
              </p:nvPr>
            </p:nvGraphicFramePr>
            <p:xfrm>
              <a:off x="2514600" y="2057400"/>
              <a:ext cx="1013254" cy="5791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4" name="Diagram 33"/>
              <p:cNvGraphicFramePr/>
              <p:nvPr>
                <p:extLst>
                  <p:ext uri="{D42A27DB-BD31-4B8C-83A1-F6EECF244321}">
                    <p14:modId xmlns:p14="http://schemas.microsoft.com/office/powerpoint/2010/main" xmlns="" val="18928334"/>
                  </p:ext>
                </p:extLst>
              </p:nvPr>
            </p:nvGraphicFramePr>
            <p:xfrm>
              <a:off x="-457200" y="2971800"/>
              <a:ext cx="9842070" cy="57912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35" name="Straight Arrow Connector 34"/>
              <p:cNvCxnSpPr/>
              <p:nvPr/>
            </p:nvCxnSpPr>
            <p:spPr>
              <a:xfrm>
                <a:off x="2971800" y="26670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6" name="Group 49"/>
            <p:cNvGrpSpPr/>
            <p:nvPr/>
          </p:nvGrpSpPr>
          <p:grpSpPr>
            <a:xfrm>
              <a:off x="152400" y="533400"/>
              <a:ext cx="8001000" cy="2335886"/>
              <a:chOff x="152400" y="533400"/>
              <a:chExt cx="8001000" cy="2335886"/>
            </a:xfrm>
          </p:grpSpPr>
          <p:sp>
            <p:nvSpPr>
              <p:cNvPr id="27" name="TextBox 3"/>
              <p:cNvSpPr txBox="1"/>
              <p:nvPr/>
            </p:nvSpPr>
            <p:spPr>
              <a:xfrm>
                <a:off x="2743200" y="533400"/>
                <a:ext cx="990600" cy="307777"/>
              </a:xfrm>
              <a:prstGeom prst="rect">
                <a:avLst/>
              </a:prstGeom>
              <a:noFill/>
            </p:spPr>
            <p:txBody>
              <a:bodyPr wrap="square" rtlCol="0">
                <a:spAutoFit/>
              </a:bodyPr>
              <a:lstStyle/>
              <a:p>
                <a:r>
                  <a:rPr lang="en-US" sz="1400" dirty="0" smtClean="0"/>
                  <a:t>ER Binding</a:t>
                </a:r>
                <a:endParaRPr lang="en-US" sz="1400" dirty="0"/>
              </a:p>
            </p:txBody>
          </p:sp>
          <p:sp>
            <p:nvSpPr>
              <p:cNvPr id="28" name="TextBox 27"/>
              <p:cNvSpPr txBox="1"/>
              <p:nvPr/>
            </p:nvSpPr>
            <p:spPr>
              <a:xfrm>
                <a:off x="2895600" y="2346066"/>
                <a:ext cx="990600" cy="307777"/>
              </a:xfrm>
              <a:prstGeom prst="rect">
                <a:avLst/>
              </a:prstGeom>
              <a:noFill/>
            </p:spPr>
            <p:txBody>
              <a:bodyPr wrap="square" rtlCol="0">
                <a:spAutoFit/>
              </a:bodyPr>
              <a:lstStyle/>
              <a:p>
                <a:r>
                  <a:rPr lang="en-US" sz="1400" dirty="0" smtClean="0"/>
                  <a:t>ERTA</a:t>
                </a:r>
                <a:endParaRPr lang="en-US" sz="1400" dirty="0"/>
              </a:p>
            </p:txBody>
          </p:sp>
          <p:sp>
            <p:nvSpPr>
              <p:cNvPr id="29" name="TextBox 28"/>
              <p:cNvSpPr txBox="1"/>
              <p:nvPr/>
            </p:nvSpPr>
            <p:spPr>
              <a:xfrm>
                <a:off x="4038600" y="2346066"/>
                <a:ext cx="1371600" cy="523220"/>
              </a:xfrm>
              <a:prstGeom prst="rect">
                <a:avLst/>
              </a:prstGeom>
              <a:noFill/>
            </p:spPr>
            <p:txBody>
              <a:bodyPr wrap="square" rtlCol="0">
                <a:spAutoFit/>
              </a:bodyPr>
              <a:lstStyle/>
              <a:p>
                <a:r>
                  <a:rPr lang="en-US" sz="1400" dirty="0" err="1" smtClean="0"/>
                  <a:t>Uterotrophic</a:t>
                </a:r>
                <a:endParaRPr lang="en-US" sz="1400" dirty="0" smtClean="0"/>
              </a:p>
              <a:p>
                <a:r>
                  <a:rPr lang="en-US" sz="1400" dirty="0" smtClean="0"/>
                  <a:t>Female Pubertal</a:t>
                </a:r>
              </a:p>
            </p:txBody>
          </p:sp>
          <p:sp>
            <p:nvSpPr>
              <p:cNvPr id="30" name="TextBox 29"/>
              <p:cNvSpPr txBox="1"/>
              <p:nvPr/>
            </p:nvSpPr>
            <p:spPr>
              <a:xfrm>
                <a:off x="6781800" y="2346066"/>
                <a:ext cx="1371600" cy="307777"/>
              </a:xfrm>
              <a:prstGeom prst="rect">
                <a:avLst/>
              </a:prstGeom>
              <a:noFill/>
            </p:spPr>
            <p:txBody>
              <a:bodyPr wrap="square" rtlCol="0">
                <a:spAutoFit/>
              </a:bodyPr>
              <a:lstStyle/>
              <a:p>
                <a:r>
                  <a:rPr lang="en-US" sz="1400" dirty="0" smtClean="0"/>
                  <a:t>Female Pubertal</a:t>
                </a:r>
              </a:p>
            </p:txBody>
          </p:sp>
          <p:sp>
            <p:nvSpPr>
              <p:cNvPr id="31" name="TextBox 30"/>
              <p:cNvSpPr txBox="1"/>
              <p:nvPr/>
            </p:nvSpPr>
            <p:spPr>
              <a:xfrm>
                <a:off x="5486400" y="2346066"/>
                <a:ext cx="1371600" cy="307777"/>
              </a:xfrm>
              <a:prstGeom prst="rect">
                <a:avLst/>
              </a:prstGeom>
              <a:noFill/>
            </p:spPr>
            <p:txBody>
              <a:bodyPr wrap="square" rtlCol="0">
                <a:spAutoFit/>
              </a:bodyPr>
              <a:lstStyle/>
              <a:p>
                <a:r>
                  <a:rPr lang="en-US" sz="1400" dirty="0" smtClean="0"/>
                  <a:t>Female Pubertal</a:t>
                </a:r>
              </a:p>
            </p:txBody>
          </p:sp>
          <p:sp>
            <p:nvSpPr>
              <p:cNvPr id="32" name="TextBox 31"/>
              <p:cNvSpPr txBox="1"/>
              <p:nvPr/>
            </p:nvSpPr>
            <p:spPr>
              <a:xfrm>
                <a:off x="152400" y="2346066"/>
                <a:ext cx="1371600" cy="307777"/>
              </a:xfrm>
              <a:prstGeom prst="rect">
                <a:avLst/>
              </a:prstGeom>
              <a:noFill/>
            </p:spPr>
            <p:txBody>
              <a:bodyPr wrap="square" rtlCol="0">
                <a:spAutoFit/>
              </a:bodyPr>
              <a:lstStyle/>
              <a:p>
                <a:r>
                  <a:rPr lang="en-US" sz="1400" dirty="0" err="1" smtClean="0"/>
                  <a:t>Steroidogenesis</a:t>
                </a:r>
                <a:endParaRPr lang="en-US" sz="1400" dirty="0"/>
              </a:p>
            </p:txBody>
          </p:sp>
        </p:grpSp>
      </p:grpSp>
      <p:grpSp>
        <p:nvGrpSpPr>
          <p:cNvPr id="36" name="Group 35"/>
          <p:cNvGrpSpPr/>
          <p:nvPr/>
        </p:nvGrpSpPr>
        <p:grpSpPr>
          <a:xfrm>
            <a:off x="2895600" y="6324600"/>
            <a:ext cx="4953000" cy="369332"/>
            <a:chOff x="838200" y="3733800"/>
            <a:chExt cx="4953000" cy="369332"/>
          </a:xfrm>
        </p:grpSpPr>
        <p:sp>
          <p:nvSpPr>
            <p:cNvPr id="37" name="TextBox 36"/>
            <p:cNvSpPr txBox="1"/>
            <p:nvPr/>
          </p:nvSpPr>
          <p:spPr>
            <a:xfrm>
              <a:off x="838200" y="3733800"/>
              <a:ext cx="2438400" cy="369332"/>
            </a:xfrm>
            <a:prstGeom prst="rect">
              <a:avLst/>
            </a:prstGeom>
            <a:noFill/>
            <a:ln>
              <a:solidFill>
                <a:srgbClr val="0070C0"/>
              </a:solidFill>
            </a:ln>
          </p:spPr>
          <p:txBody>
            <a:bodyPr wrap="square" rtlCol="0">
              <a:spAutoFit/>
            </a:bodyPr>
            <a:lstStyle/>
            <a:p>
              <a:pPr algn="ctr"/>
              <a:r>
                <a:rPr lang="en-US" dirty="0" smtClean="0"/>
                <a:t>ER model</a:t>
              </a:r>
              <a:endParaRPr lang="en-US" dirty="0"/>
            </a:p>
          </p:txBody>
        </p:sp>
        <p:sp>
          <p:nvSpPr>
            <p:cNvPr id="38" name="Right Arrow 37"/>
            <p:cNvSpPr/>
            <p:nvPr/>
          </p:nvSpPr>
          <p:spPr>
            <a:xfrm>
              <a:off x="3276600" y="3733800"/>
              <a:ext cx="2514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381000" y="6324600"/>
            <a:ext cx="1447800" cy="369332"/>
          </a:xfrm>
          <a:prstGeom prst="rect">
            <a:avLst/>
          </a:prstGeom>
          <a:noFill/>
          <a:ln>
            <a:solidFill>
              <a:srgbClr val="0070C0"/>
            </a:solidFill>
          </a:ln>
        </p:spPr>
        <p:txBody>
          <a:bodyPr wrap="square" rtlCol="0">
            <a:spAutoFit/>
          </a:bodyPr>
          <a:lstStyle/>
          <a:p>
            <a:pPr algn="ctr"/>
            <a:r>
              <a:rPr lang="en-US" dirty="0" smtClean="0"/>
              <a:t>ST model</a:t>
            </a:r>
            <a:endParaRPr lang="en-US" dirty="0"/>
          </a:p>
        </p:txBody>
      </p:sp>
      <p:sp>
        <p:nvSpPr>
          <p:cNvPr id="40" name="TextBox 39"/>
          <p:cNvSpPr txBox="1"/>
          <p:nvPr/>
        </p:nvSpPr>
        <p:spPr>
          <a:xfrm>
            <a:off x="2057400" y="6211669"/>
            <a:ext cx="685800" cy="646331"/>
          </a:xfrm>
          <a:prstGeom prst="rect">
            <a:avLst/>
          </a:prstGeom>
          <a:noFill/>
        </p:spPr>
        <p:txBody>
          <a:bodyPr wrap="square" rtlCol="0">
            <a:spAutoFit/>
          </a:bodyPr>
          <a:lstStyle/>
          <a:p>
            <a:pPr algn="ctr"/>
            <a:r>
              <a:rPr lang="en-US" sz="3600" dirty="0" smtClean="0"/>
              <a:t>+</a:t>
            </a:r>
            <a:endParaRPr lang="en-US" sz="3600" dirty="0"/>
          </a:p>
        </p:txBody>
      </p:sp>
    </p:spTree>
    <p:extLst>
      <p:ext uri="{BB962C8B-B14F-4D97-AF65-F5344CB8AC3E}">
        <p14:creationId xmlns:p14="http://schemas.microsoft.com/office/powerpoint/2010/main" xmlns="" val="40931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6" y="457200"/>
            <a:ext cx="6248400" cy="509070"/>
          </a:xfrm>
        </p:spPr>
        <p:txBody>
          <a:bodyPr>
            <a:noAutofit/>
          </a:bodyPr>
          <a:lstStyle/>
          <a:p>
            <a:pPr algn="l"/>
            <a:r>
              <a:rPr lang="en-US" dirty="0">
                <a:solidFill>
                  <a:srgbClr val="0070C0"/>
                </a:solidFill>
              </a:rPr>
              <a:t>Evolution </a:t>
            </a:r>
            <a:r>
              <a:rPr lang="en-US" dirty="0" smtClean="0">
                <a:solidFill>
                  <a:srgbClr val="0070C0"/>
                </a:solidFill>
              </a:rPr>
              <a:t>of EDSP </a:t>
            </a:r>
            <a:r>
              <a:rPr lang="en-US" dirty="0">
                <a:solidFill>
                  <a:srgbClr val="0070C0"/>
                </a:solidFill>
              </a:rPr>
              <a:t>Screening and </a:t>
            </a:r>
            <a:r>
              <a:rPr lang="en-US" dirty="0" smtClean="0">
                <a:solidFill>
                  <a:srgbClr val="0070C0"/>
                </a:solidFill>
              </a:rPr>
              <a:t>Testing</a:t>
            </a:r>
            <a:endParaRPr lang="en-US" dirty="0">
              <a:solidFill>
                <a:srgbClr val="0070C0"/>
              </a:solidFill>
            </a:endParaRPr>
          </a:p>
        </p:txBody>
      </p:sp>
      <p:sp>
        <p:nvSpPr>
          <p:cNvPr id="3" name="TextBox 2"/>
          <p:cNvSpPr txBox="1"/>
          <p:nvPr/>
        </p:nvSpPr>
        <p:spPr>
          <a:xfrm>
            <a:off x="602171" y="6554478"/>
            <a:ext cx="6408229" cy="307777"/>
          </a:xfrm>
          <a:prstGeom prst="rect">
            <a:avLst/>
          </a:prstGeom>
          <a:noFill/>
        </p:spPr>
        <p:txBody>
          <a:bodyPr wrap="none" rtlCol="0">
            <a:spAutoFit/>
          </a:bodyPr>
          <a:lstStyle/>
          <a:p>
            <a:r>
              <a:rPr lang="en-US" sz="1400" dirty="0" smtClean="0"/>
              <a:t>ER = estrogen receptor; AR = androgen receptor; STR = steroidogenesis; THY = thyroid</a:t>
            </a:r>
            <a:endParaRPr lang="en-US" sz="1400" dirty="0"/>
          </a:p>
        </p:txBody>
      </p:sp>
      <p:sp>
        <p:nvSpPr>
          <p:cNvPr id="5" name="Footer Placeholder 3"/>
          <p:cNvSpPr txBox="1">
            <a:spLocks/>
          </p:cNvSpPr>
          <p:nvPr/>
        </p:nvSpPr>
        <p:spPr>
          <a:xfrm>
            <a:off x="52316"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4119563" algn="l"/>
                <a:tab pos="8916988" algn="r"/>
              </a:tabLst>
            </a:pPr>
            <a:r>
              <a:rPr lang="en-US" sz="1000" dirty="0" smtClean="0">
                <a:solidFill>
                  <a:prstClr val="black">
                    <a:tint val="75000"/>
                  </a:prstClr>
                </a:solidFill>
              </a:rPr>
              <a:t>		Slide </a:t>
            </a:r>
            <a:fld id="{77ADC486-4FF8-4D7B-ABFF-A8BC5D453DAA}" type="slidenum">
              <a:rPr lang="en-US" sz="1000" smtClean="0">
                <a:solidFill>
                  <a:prstClr val="black">
                    <a:tint val="75000"/>
                  </a:prstClr>
                </a:solidFill>
              </a:rPr>
              <a:pPr algn="l">
                <a:tabLst>
                  <a:tab pos="4119563" algn="l"/>
                  <a:tab pos="8916988" algn="r"/>
                </a:tabLst>
              </a:pPr>
              <a:t>17</a:t>
            </a:fld>
            <a:r>
              <a:rPr lang="en-US" sz="1000" dirty="0" smtClean="0">
                <a:solidFill>
                  <a:prstClr val="black">
                    <a:tint val="75000"/>
                  </a:prstClr>
                </a:solidFill>
              </a:rPr>
              <a:t> of 18</a:t>
            </a:r>
            <a:endParaRPr lang="en-US" sz="1000" dirty="0">
              <a:solidFill>
                <a:prstClr val="black">
                  <a:tint val="75000"/>
                </a:prstClr>
              </a:solidFill>
            </a:endParaRPr>
          </a:p>
        </p:txBody>
      </p:sp>
      <p:graphicFrame>
        <p:nvGraphicFramePr>
          <p:cNvPr id="8" name="Content Placeholder 6"/>
          <p:cNvGraphicFramePr>
            <a:graphicFrameLocks/>
          </p:cNvGraphicFramePr>
          <p:nvPr>
            <p:extLst>
              <p:ext uri="{D42A27DB-BD31-4B8C-83A1-F6EECF244321}">
                <p14:modId xmlns:p14="http://schemas.microsoft.com/office/powerpoint/2010/main" xmlns="" val="1559854401"/>
              </p:ext>
            </p:extLst>
          </p:nvPr>
        </p:nvGraphicFramePr>
        <p:xfrm>
          <a:off x="457200" y="1364566"/>
          <a:ext cx="8305800" cy="5229952"/>
        </p:xfrm>
        <a:graphic>
          <a:graphicData uri="http://schemas.openxmlformats.org/drawingml/2006/table">
            <a:tbl>
              <a:tblPr firstRow="1" firstCol="1" bandRow="1">
                <a:tableStyleId>{B301B821-A1FF-4177-AEE7-76D212191A09}</a:tableStyleId>
              </a:tblPr>
              <a:tblGrid>
                <a:gridCol w="3633232"/>
                <a:gridCol w="4672568"/>
              </a:tblGrid>
              <a:tr h="570568">
                <a:tc>
                  <a:txBody>
                    <a:bodyPr/>
                    <a:lstStyle/>
                    <a:p>
                      <a:pPr marL="0" marR="0" algn="ctr">
                        <a:lnSpc>
                          <a:spcPct val="107000"/>
                        </a:lnSpc>
                        <a:spcBef>
                          <a:spcPts val="0"/>
                        </a:spcBef>
                        <a:spcAft>
                          <a:spcPts val="0"/>
                        </a:spcAft>
                      </a:pPr>
                      <a:r>
                        <a:rPr lang="en-US" sz="1800" dirty="0">
                          <a:effectLst/>
                        </a:rPr>
                        <a:t>EDSP Tier 1 Battery of Assays</a:t>
                      </a:r>
                    </a:p>
                    <a:p>
                      <a:pPr marL="0" marR="0" algn="ctr">
                        <a:lnSpc>
                          <a:spcPct val="107000"/>
                        </a:lnSpc>
                        <a:spcBef>
                          <a:spcPts val="0"/>
                        </a:spcBef>
                        <a:spcAft>
                          <a:spcPts val="0"/>
                        </a:spcAft>
                      </a:pPr>
                      <a:r>
                        <a:rPr lang="en-US" sz="1800" dirty="0">
                          <a:effectLst/>
                        </a:rPr>
                        <a:t>(current)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rPr>
                        <a:t>High Throughput Assays and Computational</a:t>
                      </a:r>
                    </a:p>
                    <a:p>
                      <a:pPr marL="0" marR="0" algn="ctr">
                        <a:lnSpc>
                          <a:spcPct val="107000"/>
                        </a:lnSpc>
                        <a:spcBef>
                          <a:spcPts val="0"/>
                        </a:spcBef>
                        <a:spcAft>
                          <a:spcPts val="0"/>
                        </a:spcAft>
                      </a:pPr>
                      <a:r>
                        <a:rPr lang="en-US" sz="1800" dirty="0">
                          <a:effectLst/>
                        </a:rPr>
                        <a:t>Model Tier 1 Battery Alternatives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620">
                <a:tc>
                  <a:txBody>
                    <a:bodyPr/>
                    <a:lstStyle/>
                    <a:p>
                      <a:pPr marL="0" marR="0" algn="ctr">
                        <a:lnSpc>
                          <a:spcPct val="107000"/>
                        </a:lnSpc>
                        <a:spcBef>
                          <a:spcPts val="0"/>
                        </a:spcBef>
                        <a:spcAft>
                          <a:spcPts val="0"/>
                        </a:spcAft>
                      </a:pPr>
                      <a:r>
                        <a:rPr lang="en-US" sz="1600" dirty="0">
                          <a:effectLst/>
                        </a:rPr>
                        <a:t>Estrogen Receptor (ER) Binding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a:effectLst/>
                        </a:rPr>
                        <a:t>ER Model (alternative)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3056">
                <a:tc>
                  <a:txBody>
                    <a:bodyPr/>
                    <a:lstStyle/>
                    <a:p>
                      <a:pPr marL="0" marR="0" algn="ctr">
                        <a:lnSpc>
                          <a:spcPct val="107000"/>
                        </a:lnSpc>
                        <a:spcBef>
                          <a:spcPts val="0"/>
                        </a:spcBef>
                        <a:spcAft>
                          <a:spcPts val="0"/>
                        </a:spcAft>
                      </a:pPr>
                      <a:r>
                        <a:rPr lang="en-US" sz="1600" dirty="0">
                          <a:effectLst/>
                        </a:rPr>
                        <a:t>Estrogen Receptor Transactivation (ERTA)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ER Model (alternative)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Uterotrophic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ER Model (alternative)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Androgen Receptor (AR) Binding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AR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a:effectLst/>
                        </a:rPr>
                        <a:t>Hershberger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AR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a:effectLst/>
                        </a:rPr>
                        <a:t>Aromatase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STR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Steroidogenesis (STR)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STR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Female  Rat Pubertal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ER, STR </a:t>
                      </a:r>
                      <a:r>
                        <a:rPr lang="en-US" sz="1600">
                          <a:effectLst/>
                        </a:rPr>
                        <a:t>, </a:t>
                      </a:r>
                      <a:r>
                        <a:rPr lang="en-US" sz="1600" smtClean="0">
                          <a:effectLst/>
                        </a:rPr>
                        <a:t>THY </a:t>
                      </a:r>
                      <a:r>
                        <a:rPr lang="en-US" sz="1600" dirty="0">
                          <a:effectLst/>
                        </a:rPr>
                        <a:t>Models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Male Rat Pubertal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AR, STR , </a:t>
                      </a:r>
                      <a:r>
                        <a:rPr lang="en-US" sz="1600" dirty="0" smtClean="0">
                          <a:effectLst/>
                        </a:rPr>
                        <a:t>THY </a:t>
                      </a:r>
                      <a:r>
                        <a:rPr lang="en-US" sz="1600" dirty="0">
                          <a:effectLst/>
                        </a:rPr>
                        <a:t>Models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Fish Short Term Reproduction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ER, AR, </a:t>
                      </a:r>
                      <a:r>
                        <a:rPr lang="en-US" sz="1600" dirty="0" smtClean="0">
                          <a:effectLst/>
                        </a:rPr>
                        <a:t>STR </a:t>
                      </a:r>
                      <a:r>
                        <a:rPr lang="en-US" sz="1600" dirty="0">
                          <a:effectLst/>
                        </a:rPr>
                        <a:t>Models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Amphibian Metamorphosis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THY Model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570568">
                <a:tc>
                  <a:txBody>
                    <a:bodyPr/>
                    <a:lstStyle/>
                    <a:p>
                      <a:pPr marL="0" marR="0" algn="ctr">
                        <a:lnSpc>
                          <a:spcPct val="107000"/>
                        </a:lnSpc>
                        <a:spcBef>
                          <a:spcPts val="0"/>
                        </a:spcBef>
                        <a:spcAft>
                          <a:spcPts val="0"/>
                        </a:spcAft>
                      </a:pPr>
                      <a:r>
                        <a:rPr lang="en-US" sz="1800" dirty="0">
                          <a:solidFill>
                            <a:schemeClr val="bg1"/>
                          </a:solidFill>
                          <a:effectLst/>
                        </a:rPr>
                        <a:t>EDSP Tier </a:t>
                      </a:r>
                      <a:r>
                        <a:rPr lang="en-US" sz="1800" dirty="0" smtClean="0">
                          <a:solidFill>
                            <a:schemeClr val="bg1"/>
                          </a:solidFill>
                          <a:effectLst/>
                        </a:rPr>
                        <a:t>2 Tests</a:t>
                      </a:r>
                      <a:endParaRPr lang="en-US" sz="1800" dirty="0">
                        <a:solidFill>
                          <a:schemeClr val="bg1"/>
                        </a:solidFill>
                        <a:effectLst/>
                      </a:endParaRPr>
                    </a:p>
                    <a:p>
                      <a:pPr marL="0" marR="0" algn="ctr">
                        <a:lnSpc>
                          <a:spcPct val="107000"/>
                        </a:lnSpc>
                        <a:spcBef>
                          <a:spcPts val="0"/>
                        </a:spcBef>
                        <a:spcAft>
                          <a:spcPts val="0"/>
                        </a:spcAft>
                      </a:pP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600" dirty="0">
                          <a:effectLst/>
                        </a:rPr>
                        <a:t> </a:t>
                      </a:r>
                      <a:r>
                        <a:rPr lang="en-US" sz="1800" b="1" dirty="0" smtClean="0">
                          <a:solidFill>
                            <a:schemeClr val="bg1"/>
                          </a:solidFill>
                          <a:effectLst/>
                        </a:rPr>
                        <a:t>High Throughput Assays and Computational</a:t>
                      </a:r>
                    </a:p>
                    <a:p>
                      <a:pPr marL="0" marR="0" algn="ctr">
                        <a:lnSpc>
                          <a:spcPct val="107000"/>
                        </a:lnSpc>
                        <a:spcBef>
                          <a:spcPts val="0"/>
                        </a:spcBef>
                        <a:spcAft>
                          <a:spcPts val="0"/>
                        </a:spcAft>
                      </a:pPr>
                      <a:r>
                        <a:rPr lang="en-US" sz="1800" b="1" dirty="0" smtClean="0">
                          <a:solidFill>
                            <a:schemeClr val="bg1"/>
                          </a:solidFill>
                          <a:effectLst/>
                        </a:rPr>
                        <a:t>Model Tier 2 Battery Alternatives</a:t>
                      </a:r>
                      <a:endParaRPr lang="en-US" sz="18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53620">
                <a:tc>
                  <a:txBody>
                    <a:bodyPr/>
                    <a:lstStyle/>
                    <a:p>
                      <a:pPr marL="0" marR="0" algn="ctr">
                        <a:lnSpc>
                          <a:spcPct val="107000"/>
                        </a:lnSpc>
                        <a:spcBef>
                          <a:spcPts val="0"/>
                        </a:spcBef>
                        <a:spcAft>
                          <a:spcPts val="0"/>
                        </a:spcAft>
                      </a:pPr>
                      <a:r>
                        <a:rPr lang="en-US" sz="1600">
                          <a:effectLst/>
                        </a:rPr>
                        <a:t>Rat 2-gen/EOGRT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dirty="0">
                          <a:effectLst/>
                        </a:rPr>
                        <a:t>ER, AR, STR, </a:t>
                      </a:r>
                      <a:r>
                        <a:rPr lang="en-US" sz="1600" dirty="0" smtClean="0">
                          <a:effectLst/>
                        </a:rPr>
                        <a:t>THY(Future</a:t>
                      </a: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3620">
                <a:tc>
                  <a:txBody>
                    <a:bodyPr/>
                    <a:lstStyle/>
                    <a:p>
                      <a:pPr marL="0" marR="0" algn="ctr">
                        <a:lnSpc>
                          <a:spcPct val="107000"/>
                        </a:lnSpc>
                        <a:spcBef>
                          <a:spcPts val="0"/>
                        </a:spcBef>
                        <a:spcAft>
                          <a:spcPts val="0"/>
                        </a:spcAft>
                      </a:pPr>
                      <a:r>
                        <a:rPr lang="en-US" sz="1600">
                          <a:effectLst/>
                        </a:rPr>
                        <a:t>MEOGRT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a:effectLst/>
                        </a:rPr>
                        <a:t>ER, AR, STR (Future)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a:effectLst/>
                        </a:rPr>
                        <a:t>LAGDA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dirty="0" smtClean="0">
                          <a:effectLst/>
                        </a:rPr>
                        <a:t>THY </a:t>
                      </a:r>
                      <a:r>
                        <a:rPr lang="en-US" sz="1600" dirty="0">
                          <a:effectLst/>
                        </a:rPr>
                        <a:t>(Future)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53620">
                <a:tc>
                  <a:txBody>
                    <a:bodyPr/>
                    <a:lstStyle/>
                    <a:p>
                      <a:pPr marL="0" marR="0" algn="ctr">
                        <a:lnSpc>
                          <a:spcPct val="107000"/>
                        </a:lnSpc>
                        <a:spcBef>
                          <a:spcPts val="0"/>
                        </a:spcBef>
                        <a:spcAft>
                          <a:spcPts val="0"/>
                        </a:spcAft>
                      </a:pPr>
                      <a:r>
                        <a:rPr lang="en-US" sz="1600" dirty="0">
                          <a:effectLst/>
                        </a:rPr>
                        <a:t>Quail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rPr>
                        <a:t>ER, AR, STR, </a:t>
                      </a:r>
                      <a:r>
                        <a:rPr lang="en-US" sz="1600" dirty="0" smtClean="0">
                          <a:effectLst/>
                        </a:rPr>
                        <a:t>THY </a:t>
                      </a:r>
                      <a:r>
                        <a:rPr lang="en-US" sz="1600" dirty="0">
                          <a:effectLst/>
                        </a:rPr>
                        <a:t>(Future)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66759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82"/>
            <a:ext cx="9144000" cy="1143000"/>
          </a:xfrm>
        </p:spPr>
        <p:txBody>
          <a:bodyPr/>
          <a:lstStyle/>
          <a:p>
            <a:pPr algn="l"/>
            <a:r>
              <a:rPr lang="en-US" dirty="0" smtClean="0">
                <a:solidFill>
                  <a:srgbClr val="0070C0"/>
                </a:solidFill>
              </a:rPr>
              <a:t>  Summary</a:t>
            </a:r>
            <a:endParaRPr lang="en-US" dirty="0">
              <a:solidFill>
                <a:srgbClr val="0070C0"/>
              </a:solidFill>
            </a:endParaRPr>
          </a:p>
        </p:txBody>
      </p:sp>
      <p:sp>
        <p:nvSpPr>
          <p:cNvPr id="3" name="Content Placeholder 2"/>
          <p:cNvSpPr>
            <a:spLocks noGrp="1"/>
          </p:cNvSpPr>
          <p:nvPr>
            <p:ph idx="1"/>
          </p:nvPr>
        </p:nvSpPr>
        <p:spPr>
          <a:xfrm>
            <a:off x="304800" y="1447800"/>
            <a:ext cx="8229600" cy="5059363"/>
          </a:xfrm>
        </p:spPr>
        <p:txBody>
          <a:bodyPr>
            <a:normAutofit fontScale="85000" lnSpcReduction="20000"/>
          </a:bodyPr>
          <a:lstStyle/>
          <a:p>
            <a:r>
              <a:rPr lang="en-US" dirty="0" smtClean="0"/>
              <a:t>EDSP “Pivot” using high throughput assays and predicative models in EDSP</a:t>
            </a:r>
          </a:p>
          <a:p>
            <a:r>
              <a:rPr lang="en-US" dirty="0" smtClean="0"/>
              <a:t>Computational tools peer-reviewed by SAP and for publication</a:t>
            </a:r>
          </a:p>
          <a:p>
            <a:r>
              <a:rPr lang="en-US" dirty="0" smtClean="0"/>
              <a:t>Endocrine pathway models revised </a:t>
            </a:r>
            <a:r>
              <a:rPr lang="en-US" dirty="0"/>
              <a:t>and improved as more data are </a:t>
            </a:r>
            <a:r>
              <a:rPr lang="en-US" dirty="0" smtClean="0"/>
              <a:t>available (ER, AR, thyroid…)</a:t>
            </a:r>
            <a:endParaRPr lang="en-US" dirty="0"/>
          </a:p>
          <a:p>
            <a:pPr lvl="1"/>
            <a:r>
              <a:rPr lang="en-US" dirty="0"/>
              <a:t>B</a:t>
            </a:r>
            <a:r>
              <a:rPr lang="en-US" dirty="0" smtClean="0"/>
              <a:t>ioactivity predictions </a:t>
            </a:r>
            <a:r>
              <a:rPr lang="en-US" dirty="0"/>
              <a:t>for thousands of chemicals</a:t>
            </a:r>
          </a:p>
          <a:p>
            <a:r>
              <a:rPr lang="en-US" dirty="0" smtClean="0"/>
              <a:t>Resources focused </a:t>
            </a:r>
            <a:r>
              <a:rPr lang="en-US" dirty="0"/>
              <a:t>on chemicals more likely to have endocrine effects</a:t>
            </a:r>
          </a:p>
          <a:p>
            <a:pPr lvl="1"/>
            <a:r>
              <a:rPr lang="en-US" dirty="0"/>
              <a:t>List 1 chemicals have limited </a:t>
            </a:r>
            <a:r>
              <a:rPr lang="en-US" dirty="0" smtClean="0"/>
              <a:t>estrogen androgen bioactivity </a:t>
            </a:r>
            <a:endParaRPr lang="en-US" dirty="0"/>
          </a:p>
          <a:p>
            <a:pPr lvl="1"/>
            <a:r>
              <a:rPr lang="en-US" dirty="0" smtClean="0"/>
              <a:t>Prioritize </a:t>
            </a:r>
            <a:r>
              <a:rPr lang="en-US" dirty="0"/>
              <a:t>chemicals based on bioactivity </a:t>
            </a:r>
            <a:r>
              <a:rPr lang="en-US" dirty="0" smtClean="0"/>
              <a:t>(and exposure)</a:t>
            </a:r>
          </a:p>
          <a:p>
            <a:pPr lvl="1"/>
            <a:r>
              <a:rPr lang="en-US" dirty="0" smtClean="0"/>
              <a:t>Provides alternatives to current Tier 1 screening</a:t>
            </a:r>
            <a:endParaRPr lang="en-US" dirty="0"/>
          </a:p>
          <a:p>
            <a:r>
              <a:rPr lang="en-US" dirty="0" smtClean="0"/>
              <a:t>Multi-century project becomes multi-year</a:t>
            </a:r>
            <a:endParaRPr lang="en-US" dirty="0"/>
          </a:p>
        </p:txBody>
      </p:sp>
      <p:sp>
        <p:nvSpPr>
          <p:cNvPr id="4" name="Footer Placeholder 3"/>
          <p:cNvSpPr txBox="1">
            <a:spLocks/>
          </p:cNvSpPr>
          <p:nvPr/>
        </p:nvSpPr>
        <p:spPr>
          <a:xfrm>
            <a:off x="0"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4119563" algn="l"/>
                <a:tab pos="8916988" algn="r"/>
              </a:tabLst>
            </a:pPr>
            <a:r>
              <a:rPr lang="en-US" sz="1000" dirty="0" smtClean="0">
                <a:solidFill>
                  <a:prstClr val="black">
                    <a:tint val="75000"/>
                  </a:prstClr>
                </a:solidFill>
              </a:rPr>
              <a:t>		Slide </a:t>
            </a:r>
            <a:fld id="{9C96C20A-7D25-44AF-95D6-5F002A27BE9B}" type="slidenum">
              <a:rPr lang="en-US" sz="1000" smtClean="0">
                <a:solidFill>
                  <a:prstClr val="black">
                    <a:tint val="75000"/>
                  </a:prstClr>
                </a:solidFill>
              </a:rPr>
              <a:pPr algn="l">
                <a:tabLst>
                  <a:tab pos="4119563" algn="l"/>
                  <a:tab pos="8916988" algn="r"/>
                </a:tabLst>
              </a:pPr>
              <a:t>18</a:t>
            </a:fld>
            <a:r>
              <a:rPr lang="en-US" sz="1000" dirty="0" smtClean="0">
                <a:solidFill>
                  <a:prstClr val="black">
                    <a:tint val="75000"/>
                  </a:prstClr>
                </a:solidFill>
              </a:rPr>
              <a:t> of 18</a:t>
            </a:r>
            <a:endParaRPr lang="en-US" sz="1000" dirty="0">
              <a:solidFill>
                <a:prstClr val="black">
                  <a:tint val="75000"/>
                </a:prstClr>
              </a:solidFill>
            </a:endParaRPr>
          </a:p>
        </p:txBody>
      </p:sp>
    </p:spTree>
    <p:extLst>
      <p:ext uri="{BB962C8B-B14F-4D97-AF65-F5344CB8AC3E}">
        <p14:creationId xmlns:p14="http://schemas.microsoft.com/office/powerpoint/2010/main" xmlns="" val="1769663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629400" cy="1143000"/>
          </a:xfrm>
        </p:spPr>
        <p:txBody>
          <a:bodyPr>
            <a:noAutofit/>
          </a:bodyPr>
          <a:lstStyle/>
          <a:p>
            <a:pPr algn="l"/>
            <a:r>
              <a:rPr lang="en-US" dirty="0" smtClean="0">
                <a:solidFill>
                  <a:srgbClr val="0070C0"/>
                </a:solidFill>
                <a:latin typeface="Calibri" panose="020F0502020204030204" pitchFamily="34" charset="0"/>
                <a:cs typeface="Calibri" panose="020F0502020204030204" pitchFamily="34" charset="0"/>
              </a:rPr>
              <a:t>Endocrine Disruptor                         </a:t>
            </a:r>
            <a:r>
              <a:rPr lang="en-US" dirty="0">
                <a:solidFill>
                  <a:srgbClr val="0070C0"/>
                </a:solidFill>
                <a:latin typeface="Calibri" panose="020F0502020204030204" pitchFamily="34" charset="0"/>
                <a:cs typeface="Calibri" panose="020F0502020204030204" pitchFamily="34" charset="0"/>
              </a:rPr>
              <a:t>Screening </a:t>
            </a:r>
            <a:r>
              <a:rPr lang="en-US" dirty="0" smtClean="0">
                <a:solidFill>
                  <a:srgbClr val="0070C0"/>
                </a:solidFill>
                <a:latin typeface="Calibri" panose="020F0502020204030204" pitchFamily="34" charset="0"/>
                <a:cs typeface="Calibri" panose="020F0502020204030204" pitchFamily="34" charset="0"/>
              </a:rPr>
              <a:t>Program (EDSP)</a:t>
            </a:r>
            <a:endParaRPr lang="en-US" dirty="0">
              <a:solidFill>
                <a:srgbClr val="0070C0"/>
              </a:solidFill>
            </a:endParaRPr>
          </a:p>
        </p:txBody>
      </p:sp>
      <p:sp>
        <p:nvSpPr>
          <p:cNvPr id="3" name="Content Placeholder 2"/>
          <p:cNvSpPr>
            <a:spLocks noGrp="1"/>
          </p:cNvSpPr>
          <p:nvPr>
            <p:ph idx="1"/>
          </p:nvPr>
        </p:nvSpPr>
        <p:spPr>
          <a:xfrm>
            <a:off x="39816" y="1502338"/>
            <a:ext cx="8229600" cy="2362200"/>
          </a:xfrm>
        </p:spPr>
        <p:txBody>
          <a:bodyPr>
            <a:noAutofit/>
          </a:bodyPr>
          <a:lstStyle/>
          <a:p>
            <a:r>
              <a:rPr lang="en-US" sz="2400" dirty="0" smtClean="0">
                <a:cs typeface="Calibri" panose="020F0502020204030204" pitchFamily="34" charset="0"/>
              </a:rPr>
              <a:t>Established in 1998</a:t>
            </a:r>
          </a:p>
          <a:p>
            <a:r>
              <a:rPr lang="en-US" sz="2400" dirty="0" smtClean="0">
                <a:cs typeface="Calibri" panose="020F0502020204030204" pitchFamily="34" charset="0"/>
              </a:rPr>
              <a:t>Protection of </a:t>
            </a:r>
            <a:r>
              <a:rPr lang="en-US" sz="2400" dirty="0">
                <a:cs typeface="Calibri" panose="020F0502020204030204" pitchFamily="34" charset="0"/>
              </a:rPr>
              <a:t>human health and wildlife</a:t>
            </a:r>
          </a:p>
          <a:p>
            <a:r>
              <a:rPr lang="en-US" sz="2400" dirty="0" smtClean="0">
                <a:cs typeface="Calibri" panose="020F0502020204030204" pitchFamily="34" charset="0"/>
              </a:rPr>
              <a:t>Includes </a:t>
            </a:r>
            <a:r>
              <a:rPr lang="en-US" sz="2400" dirty="0">
                <a:cs typeface="Calibri" panose="020F0502020204030204" pitchFamily="34" charset="0"/>
              </a:rPr>
              <a:t>estrogen, androgen and thyroid pathways</a:t>
            </a:r>
          </a:p>
          <a:p>
            <a:r>
              <a:rPr lang="en-US" sz="2400" dirty="0" smtClean="0">
                <a:cs typeface="Calibri" panose="020F0502020204030204" pitchFamily="34" charset="0"/>
              </a:rPr>
              <a:t>Approach</a:t>
            </a:r>
            <a:endParaRPr lang="en-US" sz="2400" dirty="0">
              <a:cs typeface="Calibri" panose="020F0502020204030204" pitchFamily="34" charset="0"/>
            </a:endParaRPr>
          </a:p>
          <a:p>
            <a:pPr lvl="1"/>
            <a:r>
              <a:rPr lang="en-US" sz="2400" dirty="0" smtClean="0">
                <a:cs typeface="Calibri" panose="020F0502020204030204" pitchFamily="34" charset="0"/>
              </a:rPr>
              <a:t>Prioritization </a:t>
            </a:r>
            <a:r>
              <a:rPr lang="en-US" sz="2400" dirty="0">
                <a:cs typeface="Calibri" panose="020F0502020204030204" pitchFamily="34" charset="0"/>
              </a:rPr>
              <a:t>based on exposure and </a:t>
            </a:r>
            <a:r>
              <a:rPr lang="en-US" sz="2400" dirty="0" smtClean="0">
                <a:cs typeface="Calibri" panose="020F0502020204030204" pitchFamily="34" charset="0"/>
              </a:rPr>
              <a:t>endocrine bioactivity</a:t>
            </a:r>
          </a:p>
          <a:p>
            <a:pPr lvl="1"/>
            <a:r>
              <a:rPr lang="en-US" sz="2400" dirty="0" smtClean="0">
                <a:cs typeface="Calibri" panose="020F0502020204030204" pitchFamily="34" charset="0"/>
              </a:rPr>
              <a:t>Screening </a:t>
            </a:r>
            <a:r>
              <a:rPr lang="en-US" sz="2400" dirty="0">
                <a:cs typeface="Calibri" panose="020F0502020204030204" pitchFamily="34" charset="0"/>
              </a:rPr>
              <a:t>for bioactivity</a:t>
            </a:r>
          </a:p>
          <a:p>
            <a:pPr lvl="1"/>
            <a:r>
              <a:rPr lang="en-US" sz="2400" dirty="0" smtClean="0">
                <a:cs typeface="Calibri" panose="020F0502020204030204" pitchFamily="34" charset="0"/>
              </a:rPr>
              <a:t>Testing for </a:t>
            </a:r>
            <a:r>
              <a:rPr lang="en-US" sz="2400" dirty="0">
                <a:cs typeface="Calibri" panose="020F0502020204030204" pitchFamily="34" charset="0"/>
              </a:rPr>
              <a:t>dose-response and adverse </a:t>
            </a:r>
            <a:r>
              <a:rPr lang="en-US" sz="2400" dirty="0" smtClean="0">
                <a:cs typeface="Calibri" panose="020F0502020204030204" pitchFamily="34" charset="0"/>
              </a:rPr>
              <a:t>effects</a:t>
            </a:r>
            <a:endParaRPr lang="en-US" sz="2400" dirty="0"/>
          </a:p>
        </p:txBody>
      </p:sp>
      <p:grpSp>
        <p:nvGrpSpPr>
          <p:cNvPr id="6" name="Group 5"/>
          <p:cNvGrpSpPr/>
          <p:nvPr/>
        </p:nvGrpSpPr>
        <p:grpSpPr>
          <a:xfrm>
            <a:off x="1602581" y="4572000"/>
            <a:ext cx="6093619" cy="1825592"/>
            <a:chOff x="1602581" y="4118008"/>
            <a:chExt cx="5941219" cy="1749392"/>
          </a:xfrm>
        </p:grpSpPr>
        <p:sp>
          <p:nvSpPr>
            <p:cNvPr id="7" name="Right Arrow 6"/>
            <p:cNvSpPr/>
            <p:nvPr/>
          </p:nvSpPr>
          <p:spPr>
            <a:xfrm>
              <a:off x="1602581" y="4118008"/>
              <a:ext cx="5941219" cy="573054"/>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cs typeface="Calibri" panose="020F0502020204030204" pitchFamily="34" charset="0"/>
              </a:endParaRPr>
            </a:p>
          </p:txBody>
        </p:sp>
        <p:sp>
          <p:nvSpPr>
            <p:cNvPr id="8" name="Rounded Rectangle 7"/>
            <p:cNvSpPr/>
            <p:nvPr/>
          </p:nvSpPr>
          <p:spPr>
            <a:xfrm>
              <a:off x="1838921" y="4667249"/>
              <a:ext cx="1395413" cy="1176338"/>
            </a:xfrm>
            <a:prstGeom prst="roundRect">
              <a:avLst/>
            </a:prstGeom>
            <a:solidFill>
              <a:srgbClr val="4BA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cs typeface="Calibri" panose="020F0502020204030204" pitchFamily="34" charset="0"/>
              </a:endParaRPr>
            </a:p>
          </p:txBody>
        </p:sp>
        <p:sp>
          <p:nvSpPr>
            <p:cNvPr id="9" name="Rounded Rectangle 8"/>
            <p:cNvSpPr/>
            <p:nvPr/>
          </p:nvSpPr>
          <p:spPr>
            <a:xfrm>
              <a:off x="3811190" y="4667249"/>
              <a:ext cx="1395413" cy="1176338"/>
            </a:xfrm>
            <a:prstGeom prst="roundRect">
              <a:avLst/>
            </a:prstGeom>
            <a:solidFill>
              <a:srgbClr val="60E1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cs typeface="Calibri" panose="020F0502020204030204" pitchFamily="34" charset="0"/>
              </a:endParaRPr>
            </a:p>
          </p:txBody>
        </p:sp>
        <p:sp>
          <p:nvSpPr>
            <p:cNvPr id="10" name="Rounded Rectangle 9"/>
            <p:cNvSpPr/>
            <p:nvPr/>
          </p:nvSpPr>
          <p:spPr>
            <a:xfrm>
              <a:off x="5742383" y="4691062"/>
              <a:ext cx="1395413" cy="1176338"/>
            </a:xfrm>
            <a:prstGeom prst="roundRect">
              <a:avLst/>
            </a:prstGeom>
            <a:solidFill>
              <a:srgbClr val="F796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cs typeface="Calibri" panose="020F0502020204030204" pitchFamily="34" charset="0"/>
              </a:endParaRPr>
            </a:p>
          </p:txBody>
        </p:sp>
        <p:sp>
          <p:nvSpPr>
            <p:cNvPr id="11" name="TextBox 14"/>
            <p:cNvSpPr txBox="1">
              <a:spLocks noChangeArrowheads="1"/>
            </p:cNvSpPr>
            <p:nvPr/>
          </p:nvSpPr>
          <p:spPr bwMode="auto">
            <a:xfrm>
              <a:off x="1835349" y="5047654"/>
              <a:ext cx="1395413"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500" dirty="0">
                  <a:solidFill>
                    <a:prstClr val="white"/>
                  </a:solidFill>
                  <a:latin typeface="Calibri" panose="020F0502020204030204" pitchFamily="34" charset="0"/>
                  <a:cs typeface="Calibri" panose="020F0502020204030204" pitchFamily="34" charset="0"/>
                </a:rPr>
                <a:t>Prioritization</a:t>
              </a:r>
            </a:p>
            <a:p>
              <a:pPr algn="ctr"/>
              <a:r>
                <a:rPr lang="en-US" sz="1050" dirty="0">
                  <a:solidFill>
                    <a:prstClr val="black"/>
                  </a:solidFill>
                  <a:latin typeface="Calibri" panose="020F0502020204030204" pitchFamily="34" charset="0"/>
                  <a:cs typeface="Calibri" panose="020F0502020204030204" pitchFamily="34" charset="0"/>
                </a:rPr>
                <a:t>Bioactivity/ Exposure</a:t>
              </a:r>
            </a:p>
          </p:txBody>
        </p:sp>
        <p:sp>
          <p:nvSpPr>
            <p:cNvPr id="12" name="TextBox 21"/>
            <p:cNvSpPr txBox="1">
              <a:spLocks noChangeArrowheads="1"/>
            </p:cNvSpPr>
            <p:nvPr/>
          </p:nvSpPr>
          <p:spPr bwMode="auto">
            <a:xfrm>
              <a:off x="3807618" y="4994672"/>
              <a:ext cx="1395413" cy="484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500" dirty="0">
                  <a:solidFill>
                    <a:prstClr val="white"/>
                  </a:solidFill>
                  <a:latin typeface="Calibri" panose="020F0502020204030204" pitchFamily="34" charset="0"/>
                  <a:cs typeface="Calibri" panose="020F0502020204030204" pitchFamily="34" charset="0"/>
                </a:rPr>
                <a:t>Screening</a:t>
              </a:r>
            </a:p>
            <a:p>
              <a:pPr algn="ctr"/>
              <a:r>
                <a:rPr lang="en-US" sz="1050" dirty="0" smtClean="0">
                  <a:solidFill>
                    <a:prstClr val="black"/>
                  </a:solidFill>
                  <a:latin typeface="Calibri" panose="020F0502020204030204" pitchFamily="34" charset="0"/>
                  <a:cs typeface="Calibri" panose="020F0502020204030204" pitchFamily="34" charset="0"/>
                </a:rPr>
                <a:t>Bioactivity</a:t>
              </a:r>
              <a:endParaRPr lang="en-US" sz="1050" dirty="0">
                <a:solidFill>
                  <a:prstClr val="black"/>
                </a:solidFill>
                <a:latin typeface="Calibri" panose="020F0502020204030204" pitchFamily="34" charset="0"/>
                <a:cs typeface="Calibri" panose="020F0502020204030204" pitchFamily="34" charset="0"/>
              </a:endParaRPr>
            </a:p>
          </p:txBody>
        </p:sp>
        <p:sp>
          <p:nvSpPr>
            <p:cNvPr id="13" name="TextBox 22"/>
            <p:cNvSpPr txBox="1">
              <a:spLocks noChangeArrowheads="1"/>
            </p:cNvSpPr>
            <p:nvPr/>
          </p:nvSpPr>
          <p:spPr bwMode="auto">
            <a:xfrm>
              <a:off x="5611654" y="5002292"/>
              <a:ext cx="1680686" cy="464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500" dirty="0">
                  <a:solidFill>
                    <a:prstClr val="white"/>
                  </a:solidFill>
                  <a:latin typeface="Calibri" panose="020F0502020204030204" pitchFamily="34" charset="0"/>
                  <a:cs typeface="Calibri" panose="020F0502020204030204" pitchFamily="34" charset="0"/>
                </a:rPr>
                <a:t>Testing </a:t>
              </a:r>
            </a:p>
            <a:p>
              <a:pPr algn="ctr"/>
              <a:r>
                <a:rPr lang="en-US" sz="1050" dirty="0" smtClean="0">
                  <a:solidFill>
                    <a:prstClr val="black"/>
                  </a:solidFill>
                  <a:latin typeface="Calibri" panose="020F0502020204030204" pitchFamily="34" charset="0"/>
                  <a:cs typeface="Calibri" panose="020F0502020204030204" pitchFamily="34" charset="0"/>
                </a:rPr>
                <a:t>Adversity/Dose-Response</a:t>
              </a:r>
              <a:endParaRPr lang="en-US" sz="1050" dirty="0">
                <a:solidFill>
                  <a:prstClr val="black"/>
                </a:solidFill>
                <a:latin typeface="Calibri" panose="020F0502020204030204" pitchFamily="34" charset="0"/>
                <a:cs typeface="Calibri" panose="020F0502020204030204" pitchFamily="34" charset="0"/>
              </a:endParaRPr>
            </a:p>
          </p:txBody>
        </p:sp>
        <p:sp>
          <p:nvSpPr>
            <p:cNvPr id="14" name="TextBox 6"/>
            <p:cNvSpPr txBox="1">
              <a:spLocks noChangeArrowheads="1"/>
            </p:cNvSpPr>
            <p:nvPr/>
          </p:nvSpPr>
          <p:spPr bwMode="auto">
            <a:xfrm>
              <a:off x="1903810" y="4270772"/>
              <a:ext cx="1371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200" dirty="0">
                  <a:solidFill>
                    <a:prstClr val="black"/>
                  </a:solidFill>
                  <a:latin typeface="Calibri" panose="020F0502020204030204" pitchFamily="34" charset="0"/>
                  <a:cs typeface="Calibri" panose="020F0502020204030204" pitchFamily="34" charset="0"/>
                </a:rPr>
                <a:t>More chemicals</a:t>
              </a:r>
            </a:p>
          </p:txBody>
        </p:sp>
        <p:sp>
          <p:nvSpPr>
            <p:cNvPr id="15" name="TextBox 6"/>
            <p:cNvSpPr txBox="1">
              <a:spLocks noChangeArrowheads="1"/>
            </p:cNvSpPr>
            <p:nvPr/>
          </p:nvSpPr>
          <p:spPr bwMode="auto">
            <a:xfrm>
              <a:off x="5893594" y="4270772"/>
              <a:ext cx="1371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200" dirty="0">
                  <a:solidFill>
                    <a:prstClr val="black"/>
                  </a:solidFill>
                  <a:latin typeface="Calibri" panose="020F0502020204030204" pitchFamily="34" charset="0"/>
                  <a:cs typeface="Calibri" panose="020F0502020204030204" pitchFamily="34" charset="0"/>
                </a:rPr>
                <a:t>Fewer chemicals</a:t>
              </a:r>
            </a:p>
          </p:txBody>
        </p:sp>
        <p:cxnSp>
          <p:nvCxnSpPr>
            <p:cNvPr id="16" name="Straight Arrow Connector 15"/>
            <p:cNvCxnSpPr/>
            <p:nvPr/>
          </p:nvCxnSpPr>
          <p:spPr bwMode="auto">
            <a:xfrm>
              <a:off x="3396258" y="4366021"/>
              <a:ext cx="2022872" cy="773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nvPr>
        </p:nvSpPr>
        <p:spPr/>
        <p:txBody>
          <a:bodyPr/>
          <a:lstStyle/>
          <a:p>
            <a:r>
              <a:rPr lang="en-US" dirty="0" smtClean="0"/>
              <a:t>Slide </a:t>
            </a:r>
            <a:fld id="{9E7D50D5-288E-41AA-98CD-9FE13B6D95E0}" type="slidenum">
              <a:rPr lang="en-US" smtClean="0"/>
              <a:pPr/>
              <a:t>2</a:t>
            </a:fld>
            <a:r>
              <a:rPr lang="en-US" dirty="0" smtClean="0"/>
              <a:t> of 18</a:t>
            </a:r>
          </a:p>
        </p:txBody>
      </p:sp>
    </p:spTree>
    <p:extLst>
      <p:ext uri="{BB962C8B-B14F-4D97-AF65-F5344CB8AC3E}">
        <p14:creationId xmlns:p14="http://schemas.microsoft.com/office/powerpoint/2010/main" xmlns="" val="222653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2958"/>
            <a:ext cx="6019800" cy="1446550"/>
          </a:xfrm>
          <a:prstGeom prst="rect">
            <a:avLst/>
          </a:prstGeom>
          <a:noFill/>
        </p:spPr>
        <p:txBody>
          <a:bodyPr wrap="square" rtlCol="0">
            <a:spAutoFit/>
          </a:bodyPr>
          <a:lstStyle/>
          <a:p>
            <a:r>
              <a:rPr lang="en-US" sz="4400" b="1" dirty="0" smtClean="0">
                <a:solidFill>
                  <a:srgbClr val="0070C0"/>
                </a:solidFill>
              </a:rPr>
              <a:t>Screening for Bioactivity: EDSP Tier </a:t>
            </a:r>
            <a:r>
              <a:rPr lang="en-US" sz="4400" b="1" dirty="0">
                <a:solidFill>
                  <a:srgbClr val="0070C0"/>
                </a:solidFill>
              </a:rPr>
              <a:t>1</a:t>
            </a:r>
          </a:p>
        </p:txBody>
      </p:sp>
      <p:sp>
        <p:nvSpPr>
          <p:cNvPr id="2" name="Slide Number Placeholder 1"/>
          <p:cNvSpPr>
            <a:spLocks noGrp="1"/>
          </p:cNvSpPr>
          <p:nvPr>
            <p:ph type="sldNum" sz="quarter" idx="12"/>
          </p:nvPr>
        </p:nvSpPr>
        <p:spPr>
          <a:xfrm>
            <a:off x="6977418" y="6497247"/>
            <a:ext cx="2133600" cy="365125"/>
          </a:xfrm>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3</a:t>
            </a:fld>
            <a:r>
              <a:rPr lang="en-US" dirty="0" smtClean="0">
                <a:solidFill>
                  <a:prstClr val="black">
                    <a:tint val="75000"/>
                  </a:prstClr>
                </a:solidFill>
              </a:rPr>
              <a:t> of 18</a:t>
            </a:r>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758639239"/>
              </p:ext>
            </p:extLst>
          </p:nvPr>
        </p:nvGraphicFramePr>
        <p:xfrm>
          <a:off x="304800" y="1296810"/>
          <a:ext cx="6857999" cy="5472422"/>
        </p:xfrm>
        <a:graphic>
          <a:graphicData uri="http://schemas.openxmlformats.org/drawingml/2006/table">
            <a:tbl>
              <a:tblPr firstRow="1" firstCol="1" bandRow="1">
                <a:tableStyleId>{69012ECD-51FC-41F1-AA8D-1B2483CD663E}</a:tableStyleId>
              </a:tblPr>
              <a:tblGrid>
                <a:gridCol w="2995243"/>
                <a:gridCol w="667542"/>
                <a:gridCol w="667542"/>
                <a:gridCol w="675494"/>
                <a:gridCol w="660101"/>
                <a:gridCol w="606859"/>
                <a:gridCol w="585218"/>
              </a:tblGrid>
              <a:tr h="291026">
                <a:tc rowSpan="2">
                  <a:txBody>
                    <a:bodyPr/>
                    <a:lstStyle/>
                    <a:p>
                      <a:pPr marL="0" marR="0" algn="ctr">
                        <a:lnSpc>
                          <a:spcPct val="107000"/>
                        </a:lnSpc>
                        <a:spcBef>
                          <a:spcPts val="0"/>
                        </a:spcBef>
                        <a:spcAft>
                          <a:spcPts val="0"/>
                        </a:spcAft>
                      </a:pPr>
                      <a:r>
                        <a:rPr lang="en-US" sz="1800" u="sng" dirty="0">
                          <a:effectLst/>
                        </a:rPr>
                        <a:t>Tier 1 Screening </a:t>
                      </a:r>
                      <a:r>
                        <a:rPr lang="en-US" sz="1800" u="sng" dirty="0" smtClean="0">
                          <a:effectLst/>
                        </a:rPr>
                        <a:t>Battery</a:t>
                      </a:r>
                      <a:r>
                        <a:rPr lang="en-US" sz="1800" dirty="0">
                          <a:effectLst/>
                        </a:rPr>
                        <a:t> </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B w="12700" cap="flat" cmpd="sng" algn="ctr">
                      <a:solidFill>
                        <a:schemeClr val="tx1"/>
                      </a:solidFill>
                      <a:prstDash val="solid"/>
                      <a:round/>
                      <a:headEnd type="none" w="med" len="med"/>
                      <a:tailEnd type="none" w="med" len="med"/>
                    </a:lnB>
                  </a:tcPr>
                </a:tc>
                <a:tc gridSpan="6">
                  <a:txBody>
                    <a:bodyPr/>
                    <a:lstStyle/>
                    <a:p>
                      <a:pPr marL="0" marR="0" algn="ctr">
                        <a:lnSpc>
                          <a:spcPct val="107000"/>
                        </a:lnSpc>
                        <a:spcBef>
                          <a:spcPts val="0"/>
                        </a:spcBef>
                        <a:spcAft>
                          <a:spcPts val="0"/>
                        </a:spcAft>
                      </a:pPr>
                      <a:r>
                        <a:rPr lang="en-US" sz="1800" u="sng" dirty="0" smtClean="0">
                          <a:effectLst/>
                        </a:rPr>
                        <a:t>Endocrine </a:t>
                      </a:r>
                      <a:r>
                        <a:rPr lang="en-US" sz="1800" u="sng" dirty="0">
                          <a:effectLst/>
                        </a:rPr>
                        <a:t>Pathway </a:t>
                      </a:r>
                      <a:endParaRPr lang="en-US" sz="1800" u="sng"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839">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rPr>
                        <a:t>E +</a:t>
                      </a:r>
                      <a:endParaRPr lang="en-US" sz="18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800" dirty="0">
                          <a:effectLst/>
                        </a:rPr>
                        <a:t>E -</a:t>
                      </a:r>
                      <a:endParaRPr lang="en-US" sz="18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800" dirty="0">
                          <a:effectLst/>
                        </a:rPr>
                        <a:t>A +</a:t>
                      </a:r>
                      <a:endParaRPr lang="en-US" sz="18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800" dirty="0">
                          <a:effectLst/>
                        </a:rPr>
                        <a:t>A -</a:t>
                      </a:r>
                      <a:endParaRPr lang="en-US" sz="18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800" dirty="0" smtClean="0">
                          <a:effectLst/>
                        </a:rPr>
                        <a:t>HPG</a:t>
                      </a:r>
                      <a:endParaRPr lang="en-US" sz="1800" dirty="0">
                        <a:effectLst/>
                      </a:endParaRPr>
                    </a:p>
                    <a:p>
                      <a:pPr marL="0" marR="0" algn="ctr">
                        <a:lnSpc>
                          <a:spcPct val="107000"/>
                        </a:lnSpc>
                        <a:spcBef>
                          <a:spcPts val="0"/>
                        </a:spcBef>
                        <a:spcAft>
                          <a:spcPts val="0"/>
                        </a:spcAft>
                      </a:pPr>
                      <a:r>
                        <a:rPr lang="en-US" sz="1800" dirty="0">
                          <a:effectLst/>
                        </a:rPr>
                        <a:t>Axis</a:t>
                      </a:r>
                      <a:endParaRPr lang="en-US" sz="18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800" dirty="0" smtClean="0">
                          <a:effectLst/>
                        </a:rPr>
                        <a:t>HPT</a:t>
                      </a:r>
                      <a:r>
                        <a:rPr lang="en-US" sz="1800" dirty="0">
                          <a:effectLst/>
                        </a:rPr>
                        <a:t/>
                      </a:r>
                      <a:br>
                        <a:rPr lang="en-US" sz="1800" dirty="0">
                          <a:effectLst/>
                        </a:rPr>
                      </a:br>
                      <a:r>
                        <a:rPr lang="en-US" sz="1800" dirty="0">
                          <a:effectLst/>
                        </a:rPr>
                        <a:t>Axis</a:t>
                      </a:r>
                      <a:endParaRPr lang="en-US" sz="18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r>
              <a:tr h="289420">
                <a:tc gridSpan="7">
                  <a:txBody>
                    <a:bodyPr/>
                    <a:lstStyle/>
                    <a:p>
                      <a:pPr marL="0" marR="0">
                        <a:lnSpc>
                          <a:spcPct val="107000"/>
                        </a:lnSpc>
                        <a:spcBef>
                          <a:spcPts val="0"/>
                        </a:spcBef>
                        <a:spcAft>
                          <a:spcPts val="0"/>
                        </a:spcAft>
                      </a:pPr>
                      <a:r>
                        <a:rPr lang="en-US" sz="1800" dirty="0">
                          <a:effectLst/>
                        </a:rPr>
                        <a:t>In vitro</a:t>
                      </a:r>
                      <a:endParaRPr lang="en-US" sz="1800" i="1"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9420">
                <a:tc>
                  <a:txBody>
                    <a:bodyPr/>
                    <a:lstStyle/>
                    <a:p>
                      <a:pPr marL="0" marR="0">
                        <a:lnSpc>
                          <a:spcPct val="107000"/>
                        </a:lnSpc>
                        <a:spcBef>
                          <a:spcPts val="0"/>
                        </a:spcBef>
                        <a:spcAft>
                          <a:spcPts val="0"/>
                        </a:spcAft>
                      </a:pPr>
                      <a:r>
                        <a:rPr lang="en-US" sz="1800" dirty="0">
                          <a:effectLst/>
                        </a:rPr>
                        <a:t>ER Binding</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8839">
                <a:tc>
                  <a:txBody>
                    <a:bodyPr/>
                    <a:lstStyle/>
                    <a:p>
                      <a:pPr marL="0" marR="0">
                        <a:lnSpc>
                          <a:spcPct val="107000"/>
                        </a:lnSpc>
                        <a:spcBef>
                          <a:spcPts val="0"/>
                        </a:spcBef>
                        <a:spcAft>
                          <a:spcPts val="0"/>
                        </a:spcAft>
                      </a:pPr>
                      <a:r>
                        <a:rPr lang="en-US" sz="1800" dirty="0">
                          <a:effectLst/>
                        </a:rPr>
                        <a:t>ERα Transcriptional Activation*</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X</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420">
                <a:tc>
                  <a:txBody>
                    <a:bodyPr/>
                    <a:lstStyle/>
                    <a:p>
                      <a:pPr marL="0" marR="0">
                        <a:lnSpc>
                          <a:spcPct val="107000"/>
                        </a:lnSpc>
                        <a:spcBef>
                          <a:spcPts val="0"/>
                        </a:spcBef>
                        <a:spcAft>
                          <a:spcPts val="0"/>
                        </a:spcAft>
                      </a:pPr>
                      <a:r>
                        <a:rPr lang="en-US" sz="1800" dirty="0">
                          <a:effectLst/>
                        </a:rPr>
                        <a:t>AR Binding</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latin typeface="Calibri" panose="020F0502020204030204" pitchFamily="34" charset="0"/>
                          <a:cs typeface="Calibri" panose="020F0502020204030204" pitchFamily="34" charset="0"/>
                        </a:rPr>
                        <a:t>X</a:t>
                      </a:r>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420">
                <a:tc>
                  <a:txBody>
                    <a:bodyPr/>
                    <a:lstStyle/>
                    <a:p>
                      <a:pPr marL="0" marR="0">
                        <a:lnSpc>
                          <a:spcPct val="107000"/>
                        </a:lnSpc>
                        <a:spcBef>
                          <a:spcPts val="0"/>
                        </a:spcBef>
                        <a:spcAft>
                          <a:spcPts val="0"/>
                        </a:spcAft>
                      </a:pPr>
                      <a:r>
                        <a:rPr lang="en-US" sz="1800" dirty="0">
                          <a:effectLst/>
                        </a:rPr>
                        <a:t>Steroidogenesis H295R*</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latin typeface="Calibri" panose="020F0502020204030204" pitchFamily="34" charset="0"/>
                          <a:cs typeface="Calibri" panose="020F0502020204030204" pitchFamily="34" charset="0"/>
                        </a:rPr>
                        <a:t>X</a:t>
                      </a:r>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420">
                <a:tc>
                  <a:txBody>
                    <a:bodyPr/>
                    <a:lstStyle/>
                    <a:p>
                      <a:pPr marL="0" marR="0">
                        <a:lnSpc>
                          <a:spcPct val="107000"/>
                        </a:lnSpc>
                        <a:spcBef>
                          <a:spcPts val="0"/>
                        </a:spcBef>
                        <a:spcAft>
                          <a:spcPts val="0"/>
                        </a:spcAft>
                      </a:pPr>
                      <a:r>
                        <a:rPr lang="en-US" sz="1800" dirty="0">
                          <a:effectLst/>
                        </a:rPr>
                        <a:t>Aromatase Recombinant</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420">
                <a:tc gridSpan="7">
                  <a:txBody>
                    <a:bodyPr/>
                    <a:lstStyle/>
                    <a:p>
                      <a:pPr marL="0" marR="0">
                        <a:lnSpc>
                          <a:spcPct val="107000"/>
                        </a:lnSpc>
                        <a:spcBef>
                          <a:spcPts val="0"/>
                        </a:spcBef>
                        <a:spcAft>
                          <a:spcPts val="0"/>
                        </a:spcAft>
                      </a:pPr>
                      <a:r>
                        <a:rPr lang="en-US" sz="1800" b="1" dirty="0">
                          <a:effectLst/>
                        </a:rPr>
                        <a:t>In vivo</a:t>
                      </a:r>
                      <a:endParaRPr lang="en-US" sz="1800" b="1" i="1"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9420">
                <a:tc>
                  <a:txBody>
                    <a:bodyPr/>
                    <a:lstStyle/>
                    <a:p>
                      <a:pPr marL="0" marR="0">
                        <a:lnSpc>
                          <a:spcPct val="107000"/>
                        </a:lnSpc>
                        <a:spcBef>
                          <a:spcPts val="0"/>
                        </a:spcBef>
                        <a:spcAft>
                          <a:spcPts val="0"/>
                        </a:spcAft>
                      </a:pPr>
                      <a:r>
                        <a:rPr lang="en-US" sz="1800" dirty="0">
                          <a:effectLst/>
                        </a:rPr>
                        <a:t>Uterotrophic*</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420">
                <a:tc>
                  <a:txBody>
                    <a:bodyPr/>
                    <a:lstStyle/>
                    <a:p>
                      <a:pPr marL="0" marR="0">
                        <a:lnSpc>
                          <a:spcPct val="107000"/>
                        </a:lnSpc>
                        <a:spcBef>
                          <a:spcPts val="0"/>
                        </a:spcBef>
                        <a:spcAft>
                          <a:spcPts val="0"/>
                        </a:spcAft>
                      </a:pPr>
                      <a:r>
                        <a:rPr lang="en-US" sz="1800" dirty="0">
                          <a:effectLst/>
                        </a:rPr>
                        <a:t>Hershberger*</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latin typeface="Calibri" panose="020F0502020204030204" pitchFamily="34" charset="0"/>
                          <a:cs typeface="Calibri" panose="020F0502020204030204" pitchFamily="34" charset="0"/>
                        </a:rPr>
                        <a:t>X</a:t>
                      </a:r>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9420">
                <a:tc>
                  <a:txBody>
                    <a:bodyPr/>
                    <a:lstStyle/>
                    <a:p>
                      <a:pPr marL="0" marR="0">
                        <a:lnSpc>
                          <a:spcPct val="107000"/>
                        </a:lnSpc>
                        <a:spcBef>
                          <a:spcPts val="0"/>
                        </a:spcBef>
                        <a:spcAft>
                          <a:spcPts val="0"/>
                        </a:spcAft>
                      </a:pPr>
                      <a:r>
                        <a:rPr lang="en-US" sz="1800" dirty="0">
                          <a:effectLst/>
                        </a:rPr>
                        <a:t>Pubertal Male</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Calibri" panose="020F0502020204030204" pitchFamily="34" charset="0"/>
                          <a:cs typeface="Calibri" panose="020F0502020204030204" pitchFamily="34" charset="0"/>
                        </a:rPr>
                        <a:t>X</a:t>
                      </a:r>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effectLst/>
                        </a:rPr>
                        <a:t>X</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18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8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289420">
                <a:tc>
                  <a:txBody>
                    <a:bodyPr/>
                    <a:lstStyle/>
                    <a:p>
                      <a:pPr marL="0" marR="0">
                        <a:lnSpc>
                          <a:spcPct val="107000"/>
                        </a:lnSpc>
                        <a:spcBef>
                          <a:spcPts val="0"/>
                        </a:spcBef>
                        <a:spcAft>
                          <a:spcPts val="0"/>
                        </a:spcAft>
                      </a:pPr>
                      <a:r>
                        <a:rPr lang="en-US" sz="1800" dirty="0">
                          <a:effectLst/>
                        </a:rPr>
                        <a:t>Pubertal Female</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effectLst/>
                        </a:rPr>
                        <a:t>X</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effectLst/>
                        </a:rPr>
                        <a:t>X</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289420">
                <a:tc>
                  <a:txBody>
                    <a:bodyPr/>
                    <a:lstStyle/>
                    <a:p>
                      <a:pPr marL="0" marR="0">
                        <a:lnSpc>
                          <a:spcPct val="107000"/>
                        </a:lnSpc>
                        <a:spcBef>
                          <a:spcPts val="0"/>
                        </a:spcBef>
                        <a:spcAft>
                          <a:spcPts val="0"/>
                        </a:spcAft>
                      </a:pPr>
                      <a:r>
                        <a:rPr lang="en-US" sz="1800" dirty="0">
                          <a:effectLst/>
                        </a:rPr>
                        <a:t>Amphibian Metamorphosis*</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endParaRPr lang="en-US" sz="1800" b="1"/>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latin typeface="Calibri" panose="020F050202020403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776470">
                <a:tc>
                  <a:txBody>
                    <a:bodyPr/>
                    <a:lstStyle/>
                    <a:p>
                      <a:pPr marL="0" marR="0">
                        <a:lnSpc>
                          <a:spcPct val="100000"/>
                        </a:lnSpc>
                        <a:spcBef>
                          <a:spcPts val="0"/>
                        </a:spcBef>
                        <a:spcAft>
                          <a:spcPts val="0"/>
                        </a:spcAft>
                      </a:pPr>
                      <a:r>
                        <a:rPr lang="en-US" sz="1800" dirty="0">
                          <a:effectLst/>
                        </a:rPr>
                        <a:t>Fish </a:t>
                      </a:r>
                      <a:r>
                        <a:rPr lang="en-US" sz="1800" dirty="0" smtClean="0">
                          <a:effectLst/>
                        </a:rPr>
                        <a:t>Short-Term Reproduction</a:t>
                      </a:r>
                      <a:r>
                        <a:rPr lang="en-US" sz="1800" dirty="0">
                          <a:effectLst/>
                        </a:rPr>
                        <a:t/>
                      </a:r>
                      <a:br>
                        <a:rPr lang="en-US" sz="1800" dirty="0">
                          <a:effectLst/>
                        </a:rPr>
                      </a:br>
                      <a:r>
                        <a:rPr lang="en-US" sz="1800" dirty="0">
                          <a:effectLst/>
                        </a:rPr>
                        <a:t>(male &amp; female)*</a:t>
                      </a:r>
                      <a:endParaRPr lang="en-US" sz="18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R w="12700" cap="flat" cmpd="sng" algn="ctr">
                      <a:solidFill>
                        <a:schemeClr val="tx1"/>
                      </a:solidFill>
                      <a:prstDash val="solid"/>
                      <a:round/>
                      <a:headEnd type="none" w="med" len="med"/>
                      <a:tailEnd type="none" w="med" len="med"/>
                    </a:lnR>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800" b="1" dirty="0" smtClean="0"/>
                        <a:t>X</a:t>
                      </a:r>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1800" b="1" dirty="0" smtClean="0">
                          <a:effectLst/>
                          <a:latin typeface="+mn-lt"/>
                          <a:ea typeface="+mn-ea"/>
                          <a:cs typeface="+mn-cs"/>
                        </a:rPr>
                        <a:t>X</a:t>
                      </a:r>
                      <a:endParaRPr lang="en-US" sz="18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1800" b="1" dirty="0" smtClean="0">
                          <a:effectLst/>
                        </a:rPr>
                        <a:t>X</a:t>
                      </a:r>
                      <a:endParaRPr lang="en-US" sz="18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algn="ctr">
                        <a:lnSpc>
                          <a:spcPct val="107000"/>
                        </a:lnSpc>
                        <a:spcBef>
                          <a:spcPts val="0"/>
                        </a:spcBef>
                        <a:spcAft>
                          <a:spcPts val="0"/>
                        </a:spcAft>
                      </a:pPr>
                      <a:r>
                        <a:rPr lang="en-US" sz="1800" b="1" dirty="0" smtClean="0">
                          <a:effectLst/>
                        </a:rPr>
                        <a:t> X</a:t>
                      </a:r>
                      <a:endParaRPr lang="en-US" sz="18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1800" b="1" dirty="0"/>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xtBox 3"/>
          <p:cNvSpPr txBox="1"/>
          <p:nvPr/>
        </p:nvSpPr>
        <p:spPr>
          <a:xfrm>
            <a:off x="7162800" y="6167735"/>
            <a:ext cx="1371600" cy="461665"/>
          </a:xfrm>
          <a:prstGeom prst="rect">
            <a:avLst/>
          </a:prstGeom>
          <a:noFill/>
        </p:spPr>
        <p:txBody>
          <a:bodyPr wrap="square" rtlCol="0">
            <a:spAutoFit/>
          </a:bodyPr>
          <a:lstStyle/>
          <a:p>
            <a:r>
              <a:rPr lang="en-US" sz="1200" dirty="0" smtClean="0"/>
              <a:t>*OECD Harmonized</a:t>
            </a:r>
            <a:endParaRPr lang="en-US" sz="1200" dirty="0"/>
          </a:p>
        </p:txBody>
      </p:sp>
    </p:spTree>
    <p:extLst>
      <p:ext uri="{BB962C8B-B14F-4D97-AF65-F5344CB8AC3E}">
        <p14:creationId xmlns:p14="http://schemas.microsoft.com/office/powerpoint/2010/main" xmlns="" val="325791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1446550"/>
          </a:xfrm>
          <a:prstGeom prst="rect">
            <a:avLst/>
          </a:prstGeom>
          <a:noFill/>
        </p:spPr>
        <p:txBody>
          <a:bodyPr wrap="square" rtlCol="0">
            <a:spAutoFit/>
          </a:bodyPr>
          <a:lstStyle/>
          <a:p>
            <a:r>
              <a:rPr lang="en-US" sz="4400" b="1" dirty="0" smtClean="0">
                <a:solidFill>
                  <a:srgbClr val="0070C0"/>
                </a:solidFill>
              </a:rPr>
              <a:t>Testing for Adversity and                      Dose-Response: EDSP </a:t>
            </a:r>
            <a:r>
              <a:rPr lang="en-US" sz="4400" b="1" dirty="0">
                <a:solidFill>
                  <a:srgbClr val="0070C0"/>
                </a:solidFill>
              </a:rPr>
              <a:t>Tier </a:t>
            </a:r>
            <a:r>
              <a:rPr lang="en-US" sz="4400" b="1" dirty="0" smtClean="0">
                <a:solidFill>
                  <a:srgbClr val="0070C0"/>
                </a:solidFill>
              </a:rPr>
              <a:t>2</a:t>
            </a:r>
            <a:endParaRPr lang="en-US" sz="4400" b="1" dirty="0">
              <a:solidFill>
                <a:srgbClr val="0070C0"/>
              </a:solidFill>
            </a:endParaRPr>
          </a:p>
        </p:txBody>
      </p:sp>
      <p:graphicFrame>
        <p:nvGraphicFramePr>
          <p:cNvPr id="7" name="Group 36"/>
          <p:cNvGraphicFramePr>
            <a:graphicFrameLocks noGrp="1"/>
          </p:cNvGraphicFramePr>
          <p:nvPr>
            <p:extLst>
              <p:ext uri="{D42A27DB-BD31-4B8C-83A1-F6EECF244321}">
                <p14:modId xmlns:p14="http://schemas.microsoft.com/office/powerpoint/2010/main" xmlns="" val="185538184"/>
              </p:ext>
            </p:extLst>
          </p:nvPr>
        </p:nvGraphicFramePr>
        <p:xfrm>
          <a:off x="990600" y="1828174"/>
          <a:ext cx="7391400" cy="4736282"/>
        </p:xfrm>
        <a:graphic>
          <a:graphicData uri="http://schemas.openxmlformats.org/drawingml/2006/table">
            <a:tbl>
              <a:tblPr/>
              <a:tblGrid>
                <a:gridCol w="7391400"/>
              </a:tblGrid>
              <a:tr h="89456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n-US" sz="3000" b="1" i="1" u="none" strike="noStrike" cap="none" normalizeH="0" baseline="0" dirty="0" smtClean="0">
                          <a:ln>
                            <a:noFill/>
                          </a:ln>
                          <a:solidFill>
                            <a:schemeClr val="bg1"/>
                          </a:solidFill>
                          <a:effectLst/>
                          <a:latin typeface="Arial" pitchFamily="34" charset="0"/>
                          <a:cs typeface="Arial" pitchFamily="34" charset="0"/>
                        </a:rPr>
                        <a:t>Mammalian</a:t>
                      </a:r>
                      <a:endParaRPr kumimoji="0" lang="en-US" sz="3000" b="0" i="0" u="none" strike="noStrike" cap="none" normalizeH="0" baseline="0" dirty="0" smtClean="0">
                        <a:ln>
                          <a:noFill/>
                        </a:ln>
                        <a:solidFill>
                          <a:schemeClr val="bg1"/>
                        </a:solidFill>
                        <a:effectLst/>
                        <a:latin typeface="Arial" pitchFamily="34" charset="0"/>
                        <a:cs typeface="Arial" pitchFamily="34" charset="0"/>
                      </a:endParaRPr>
                    </a:p>
                  </a:txBody>
                  <a:tcPr marL="51435" marR="5143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575414">
                <a:tc>
                  <a:txBody>
                    <a:bodyPr/>
                    <a:lstStyle/>
                    <a:p>
                      <a:pPr marL="0" marR="0" lvl="0" indent="0" algn="l" defTabSz="914400" rtl="0" eaLnBrk="0" fontAlgn="base" latinLnBrk="0" hangingPunct="0">
                        <a:lnSpc>
                          <a:spcPct val="100000"/>
                        </a:lnSpc>
                        <a:spcBef>
                          <a:spcPct val="0"/>
                        </a:spcBef>
                        <a:spcAft>
                          <a:spcPct val="0"/>
                        </a:spcAft>
                        <a:buClr>
                          <a:schemeClr val="bg1"/>
                        </a:buClr>
                        <a:buSzPct val="100000"/>
                        <a:buFont typeface="Wingdings" pitchFamily="2" charset="2"/>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Mammalian Two-Generation Reproduction  </a:t>
                      </a:r>
                      <a:r>
                        <a:rPr kumimoji="0" lang="en-US" sz="2200" b="0" i="0" u="none" strike="noStrike" cap="none" normalizeH="0" baseline="0" dirty="0" smtClean="0">
                          <a:ln>
                            <a:noFill/>
                          </a:ln>
                          <a:solidFill>
                            <a:schemeClr val="tx1"/>
                          </a:solidFill>
                          <a:effectLst/>
                          <a:latin typeface="Arial" pitchFamily="34" charset="0"/>
                          <a:cs typeface="Arial" pitchFamily="34" charset="0"/>
                        </a:rPr>
                        <a:t>(Rat)</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046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Extended One Generation Reproduction Test  </a:t>
                      </a:r>
                      <a:r>
                        <a:rPr kumimoji="0" lang="en-US" sz="2200" b="0" i="0" u="none" strike="noStrike" cap="none" normalizeH="0" baseline="0" dirty="0" smtClean="0">
                          <a:ln>
                            <a:noFill/>
                          </a:ln>
                          <a:solidFill>
                            <a:schemeClr val="tx1"/>
                          </a:solidFill>
                          <a:effectLst/>
                          <a:latin typeface="Arial" pitchFamily="34" charset="0"/>
                          <a:cs typeface="Arial" pitchFamily="34" charset="0"/>
                        </a:rPr>
                        <a:t>(Rat)</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4569">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n-US" sz="3000" b="1" i="1" u="none" strike="noStrike" cap="none" normalizeH="0" baseline="0" dirty="0" smtClean="0">
                          <a:ln>
                            <a:noFill/>
                          </a:ln>
                          <a:solidFill>
                            <a:schemeClr val="bg1"/>
                          </a:solidFill>
                          <a:effectLst/>
                          <a:latin typeface="Arial" pitchFamily="34" charset="0"/>
                          <a:cs typeface="Arial" pitchFamily="34" charset="0"/>
                        </a:rPr>
                        <a:t>Ecological</a:t>
                      </a:r>
                      <a:endParaRPr kumimoji="0" lang="en-US" sz="3000" b="0" i="0" u="none" strike="noStrike" cap="none" normalizeH="0" baseline="0" dirty="0" smtClean="0">
                        <a:ln>
                          <a:noFill/>
                        </a:ln>
                        <a:solidFill>
                          <a:schemeClr val="bg1"/>
                        </a:solidFill>
                        <a:effectLst/>
                        <a:latin typeface="Arial" pitchFamily="34" charset="0"/>
                        <a:cs typeface="Arial" pitchFamily="34" charset="0"/>
                      </a:endParaRPr>
                    </a:p>
                  </a:txBody>
                  <a:tcPr marL="51435" marR="5143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540469">
                <a:tc>
                  <a:txBody>
                    <a:bodyPr/>
                    <a:lstStyle/>
                    <a:p>
                      <a:pPr marL="0" marR="0" lvl="0" indent="0" algn="l" defTabSz="914400" rtl="0" eaLnBrk="0" fontAlgn="base" latinLnBrk="0" hangingPunct="0">
                        <a:lnSpc>
                          <a:spcPct val="100000"/>
                        </a:lnSpc>
                        <a:spcBef>
                          <a:spcPct val="0"/>
                        </a:spcBef>
                        <a:spcAft>
                          <a:spcPct val="0"/>
                        </a:spcAft>
                        <a:buClr>
                          <a:schemeClr val="bg1"/>
                        </a:buClr>
                        <a:buSzPct val="100000"/>
                        <a:buFont typeface="Wingdings" pitchFamily="2" charset="2"/>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Japanese Quail Toxicity Test</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534">
                <a:tc>
                  <a:txBody>
                    <a:bodyPr/>
                    <a:lstStyle/>
                    <a:p>
                      <a:pPr marL="0" marR="0" lvl="0" indent="0" algn="l" defTabSz="914400" rtl="0" eaLnBrk="0" fontAlgn="base" latinLnBrk="0" hangingPunct="0">
                        <a:lnSpc>
                          <a:spcPct val="100000"/>
                        </a:lnSpc>
                        <a:spcBef>
                          <a:spcPct val="0"/>
                        </a:spcBef>
                        <a:spcAft>
                          <a:spcPct val="0"/>
                        </a:spcAft>
                        <a:buClr>
                          <a:schemeClr val="bg1"/>
                        </a:buClr>
                        <a:buSzPct val="100000"/>
                        <a:buFont typeface="Wingdings" pitchFamily="2" charset="2"/>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Larval Amphibian Growth and Development Assay </a:t>
                      </a:r>
                      <a:r>
                        <a:rPr kumimoji="0" lang="en-US" sz="2200" b="0" i="0" u="none" strike="noStrike" cap="none" normalizeH="0" baseline="0" dirty="0" smtClean="0">
                          <a:ln>
                            <a:noFill/>
                          </a:ln>
                          <a:solidFill>
                            <a:schemeClr val="tx1"/>
                          </a:solidFill>
                          <a:effectLst/>
                          <a:latin typeface="Arial" pitchFamily="34" charset="0"/>
                          <a:cs typeface="Arial" pitchFamily="34" charset="0"/>
                        </a:rPr>
                        <a:t>(Xenopus laevis)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1652">
                <a:tc>
                  <a:txBody>
                    <a:bodyPr/>
                    <a:lstStyle/>
                    <a:p>
                      <a:pPr marL="0" marR="0" lvl="0" indent="0" algn="l" defTabSz="914400" rtl="0" eaLnBrk="0" fontAlgn="base" latinLnBrk="0" hangingPunct="0">
                        <a:lnSpc>
                          <a:spcPct val="100000"/>
                        </a:lnSpc>
                        <a:spcBef>
                          <a:spcPct val="0"/>
                        </a:spcBef>
                        <a:spcAft>
                          <a:spcPct val="0"/>
                        </a:spcAft>
                        <a:buClr>
                          <a:schemeClr val="bg1"/>
                        </a:buClr>
                        <a:buSzPct val="100000"/>
                        <a:buFont typeface="Wingdings" pitchFamily="2" charset="2"/>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Medaka Extended One Generation Reproduction Test</a:t>
                      </a:r>
                      <a:r>
                        <a:rPr kumimoji="0" lang="en-US" sz="2200" b="0" i="0" u="none" strike="noStrike" cap="none" normalizeH="0" baseline="0" dirty="0" smtClean="0">
                          <a:ln>
                            <a:noFill/>
                          </a:ln>
                          <a:solidFill>
                            <a:schemeClr val="tx1"/>
                          </a:solidFill>
                          <a:effectLst/>
                          <a:latin typeface="Arial" pitchFamily="34" charset="0"/>
                          <a:cs typeface="Arial" pitchFamily="34" charset="0"/>
                        </a:rPr>
                        <a:t>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r>
              <a:rPr lang="en-US" dirty="0" smtClean="0">
                <a:solidFill>
                  <a:prstClr val="black">
                    <a:tint val="75000"/>
                  </a:prstClr>
                </a:solidFill>
              </a:rPr>
              <a:t>Slide </a:t>
            </a:r>
            <a:fld id="{9E7D50D5-288E-41AA-98CD-9FE13B6D95E0}" type="slidenum">
              <a:rPr lang="en-US" smtClean="0">
                <a:solidFill>
                  <a:prstClr val="black">
                    <a:tint val="75000"/>
                  </a:prstClr>
                </a:solidFill>
              </a:rPr>
              <a:pPr/>
              <a:t>4</a:t>
            </a:fld>
            <a:r>
              <a:rPr lang="en-US" dirty="0" smtClean="0">
                <a:solidFill>
                  <a:prstClr val="black">
                    <a:tint val="75000"/>
                  </a:prstClr>
                </a:solidFill>
              </a:rPr>
              <a:t> of 18</a:t>
            </a:r>
            <a:endParaRPr lang="en-US" dirty="0">
              <a:solidFill>
                <a:prstClr val="black">
                  <a:tint val="75000"/>
                </a:prstClr>
              </a:solidFill>
            </a:endParaRPr>
          </a:p>
        </p:txBody>
      </p:sp>
    </p:spTree>
    <p:extLst>
      <p:ext uri="{BB962C8B-B14F-4D97-AF65-F5344CB8AC3E}">
        <p14:creationId xmlns:p14="http://schemas.microsoft.com/office/powerpoint/2010/main" xmlns="" val="3263829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14689" y="1274453"/>
            <a:ext cx="8033211" cy="3615265"/>
            <a:chOff x="-855534" y="4137867"/>
            <a:chExt cx="12174780" cy="3036211"/>
          </a:xfrm>
        </p:grpSpPr>
        <p:sp>
          <p:nvSpPr>
            <p:cNvPr id="7" name="Oval 6"/>
            <p:cNvSpPr/>
            <p:nvPr/>
          </p:nvSpPr>
          <p:spPr>
            <a:xfrm>
              <a:off x="-855534" y="4137867"/>
              <a:ext cx="8923399" cy="3036211"/>
            </a:xfrm>
            <a:prstGeom prst="ellipse">
              <a:avLst/>
            </a:prstGeom>
            <a:solidFill>
              <a:schemeClr val="accent1">
                <a:lumMod val="40000"/>
                <a:lumOff val="60000"/>
              </a:schemeClr>
            </a:solidFill>
            <a:ln>
              <a:noFill/>
            </a:ln>
            <a:scene3d>
              <a:camera prst="orthographicFront"/>
              <a:lightRig rig="threePt" dir="t">
                <a:rot lat="0" lon="0" rev="7500000"/>
              </a:lightRig>
            </a:scene3d>
            <a:sp3d prstMaterial="plastic">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8" name="TextBox 7"/>
            <p:cNvSpPr txBox="1"/>
            <p:nvPr/>
          </p:nvSpPr>
          <p:spPr>
            <a:xfrm>
              <a:off x="1101465" y="4386140"/>
              <a:ext cx="2602302" cy="904681"/>
            </a:xfrm>
            <a:prstGeom prst="rect">
              <a:avLst/>
            </a:prstGeom>
            <a:noFill/>
          </p:spPr>
          <p:txBody>
            <a:bodyPr wrap="square" rtlCol="0">
              <a:spAutoFit/>
            </a:bodyPr>
            <a:lstStyle/>
            <a:p>
              <a:pPr algn="ctr"/>
              <a:r>
                <a:rPr lang="en-US" sz="1600" dirty="0" smtClean="0">
                  <a:latin typeface="Calibri" pitchFamily="34" charset="0"/>
                  <a:cs typeface="Calibri" pitchFamily="34" charset="0"/>
                </a:rPr>
                <a:t>EDSP Chemical Universe</a:t>
              </a:r>
            </a:p>
            <a:p>
              <a:pPr algn="ctr"/>
              <a:r>
                <a:rPr lang="en-US" sz="1600" b="1" dirty="0" smtClean="0">
                  <a:latin typeface="Calibri" pitchFamily="34" charset="0"/>
                  <a:cs typeface="Calibri" pitchFamily="34" charset="0"/>
                </a:rPr>
                <a:t>10,000</a:t>
              </a:r>
              <a:r>
                <a:rPr lang="en-US" sz="1600" dirty="0" smtClean="0">
                  <a:latin typeface="Calibri" pitchFamily="34" charset="0"/>
                  <a:cs typeface="Calibri" pitchFamily="34" charset="0"/>
                </a:rPr>
                <a:t> chemicals</a:t>
              </a:r>
            </a:p>
            <a:p>
              <a:pPr algn="ctr"/>
              <a:r>
                <a:rPr lang="en-US" sz="1600" dirty="0" smtClean="0">
                  <a:latin typeface="Calibri" pitchFamily="34" charset="0"/>
                  <a:cs typeface="Calibri" pitchFamily="34" charset="0"/>
                </a:rPr>
                <a:t>(FIFRA &amp; SDWA)</a:t>
              </a:r>
              <a:endParaRPr lang="en-US" sz="1600" dirty="0">
                <a:latin typeface="Calibri" pitchFamily="34" charset="0"/>
                <a:cs typeface="Calibri" pitchFamily="34" charset="0"/>
              </a:endParaRPr>
            </a:p>
          </p:txBody>
        </p:sp>
        <p:sp>
          <p:nvSpPr>
            <p:cNvPr id="11" name="TextBox 10"/>
            <p:cNvSpPr txBox="1"/>
            <p:nvPr/>
          </p:nvSpPr>
          <p:spPr>
            <a:xfrm>
              <a:off x="8421106" y="4969036"/>
              <a:ext cx="2898140" cy="491112"/>
            </a:xfrm>
            <a:prstGeom prst="rect">
              <a:avLst/>
            </a:prstGeom>
            <a:noFill/>
          </p:spPr>
          <p:txBody>
            <a:bodyPr wrap="square" rtlCol="0">
              <a:spAutoFit/>
            </a:bodyPr>
            <a:lstStyle/>
            <a:p>
              <a:pPr algn="ctr"/>
              <a:r>
                <a:rPr lang="en-US" sz="1600" dirty="0" smtClean="0">
                  <a:latin typeface="Calibri" pitchFamily="34" charset="0"/>
                  <a:cs typeface="Calibri" pitchFamily="34" charset="0"/>
                </a:rPr>
                <a:t>EDSP List 2</a:t>
              </a:r>
            </a:p>
            <a:p>
              <a:pPr algn="ctr"/>
              <a:r>
                <a:rPr lang="en-US" sz="1600" b="1" dirty="0" smtClean="0">
                  <a:latin typeface="Calibri" pitchFamily="34" charset="0"/>
                  <a:cs typeface="Calibri" pitchFamily="34" charset="0"/>
                </a:rPr>
                <a:t>107</a:t>
              </a:r>
              <a:r>
                <a:rPr lang="en-US" sz="1600" dirty="0" smtClean="0">
                  <a:latin typeface="Calibri" pitchFamily="34" charset="0"/>
                  <a:cs typeface="Calibri" pitchFamily="34" charset="0"/>
                </a:rPr>
                <a:t> Chemicals</a:t>
              </a:r>
            </a:p>
          </p:txBody>
        </p:sp>
        <p:sp>
          <p:nvSpPr>
            <p:cNvPr id="14" name="TextBox 13"/>
            <p:cNvSpPr txBox="1"/>
            <p:nvPr/>
          </p:nvSpPr>
          <p:spPr>
            <a:xfrm>
              <a:off x="7819389" y="6660507"/>
              <a:ext cx="2823379" cy="491112"/>
            </a:xfrm>
            <a:prstGeom prst="rect">
              <a:avLst/>
            </a:prstGeom>
            <a:noFill/>
          </p:spPr>
          <p:txBody>
            <a:bodyPr wrap="square" rtlCol="0">
              <a:spAutoFit/>
            </a:bodyPr>
            <a:lstStyle/>
            <a:p>
              <a:pPr algn="ctr"/>
              <a:r>
                <a:rPr lang="en-US" sz="1600" dirty="0" smtClean="0">
                  <a:latin typeface="Calibri" pitchFamily="34" charset="0"/>
                  <a:cs typeface="Calibri" pitchFamily="34" charset="0"/>
                </a:rPr>
                <a:t>EDSP List 1</a:t>
              </a:r>
            </a:p>
            <a:p>
              <a:pPr algn="ctr"/>
              <a:r>
                <a:rPr lang="en-US" sz="1600" b="1" dirty="0" smtClean="0">
                  <a:latin typeface="Calibri" pitchFamily="34" charset="0"/>
                  <a:cs typeface="Calibri" pitchFamily="34" charset="0"/>
                </a:rPr>
                <a:t>67</a:t>
              </a:r>
              <a:r>
                <a:rPr lang="en-US" sz="1600" dirty="0" smtClean="0">
                  <a:latin typeface="Calibri" pitchFamily="34" charset="0"/>
                  <a:cs typeface="Calibri" pitchFamily="34" charset="0"/>
                </a:rPr>
                <a:t> Chemicals</a:t>
              </a:r>
              <a:endParaRPr lang="en-US" sz="1600" dirty="0">
                <a:latin typeface="Calibri" pitchFamily="34" charset="0"/>
                <a:cs typeface="Calibri" pitchFamily="34" charset="0"/>
              </a:endParaRPr>
            </a:p>
          </p:txBody>
        </p:sp>
        <p:sp>
          <p:nvSpPr>
            <p:cNvPr id="12" name="Oval 11"/>
            <p:cNvSpPr>
              <a:spLocks noChangeAspect="1"/>
            </p:cNvSpPr>
            <p:nvPr/>
          </p:nvSpPr>
          <p:spPr>
            <a:xfrm flipH="1" flipV="1">
              <a:off x="4482216" y="6227749"/>
              <a:ext cx="152400" cy="101290"/>
            </a:xfrm>
            <a:prstGeom prst="ellipse">
              <a:avLst/>
            </a:prstGeom>
            <a:solidFill>
              <a:srgbClr val="00B050"/>
            </a:solidFill>
            <a:ln>
              <a:noFill/>
            </a:ln>
            <a:scene3d>
              <a:camera prst="orthographicFront"/>
              <a:lightRig rig="threePt" dir="t">
                <a:rot lat="0" lon="0" rev="7500000"/>
              </a:lightRig>
            </a:scene3d>
            <a:sp3d prstMaterial="plastic">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7" name="Oval 16"/>
          <p:cNvSpPr/>
          <p:nvPr/>
        </p:nvSpPr>
        <p:spPr>
          <a:xfrm rot="20022687">
            <a:off x="3816461" y="2844228"/>
            <a:ext cx="3407700" cy="1768366"/>
          </a:xfrm>
          <a:prstGeom prst="ellipse">
            <a:avLst/>
          </a:prstGeom>
          <a:solidFill>
            <a:srgbClr val="FFFF00"/>
          </a:solidFill>
          <a:ln>
            <a:noFill/>
          </a:ln>
          <a:scene3d>
            <a:camera prst="orthographicFront"/>
            <a:lightRig rig="threePt" dir="t">
              <a:rot lat="0" lon="0" rev="7500000"/>
            </a:lightRig>
          </a:scene3d>
          <a:sp3d prstMaterial="plastic">
            <a:bevelT w="127000" h="254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6" name="Content Placeholder 3"/>
          <p:cNvSpPr txBox="1">
            <a:spLocks/>
          </p:cNvSpPr>
          <p:nvPr/>
        </p:nvSpPr>
        <p:spPr>
          <a:xfrm>
            <a:off x="15240" y="5233787"/>
            <a:ext cx="9128760" cy="145879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r>
              <a:rPr lang="nl-NL" sz="2400" dirty="0" smtClean="0">
                <a:cs typeface="Calibri" panose="020F0502020204030204" pitchFamily="34" charset="0"/>
                <a:sym typeface="Calibri" pitchFamily="34" charset="0"/>
              </a:rPr>
              <a:t>Based on current pace it could take decades to screen all 10,000 chemicals in EDSP Universe</a:t>
            </a:r>
          </a:p>
          <a:p>
            <a:pPr>
              <a:buClr>
                <a:schemeClr val="accent1"/>
              </a:buClr>
            </a:pPr>
            <a:r>
              <a:rPr lang="nl-NL" sz="2400" dirty="0" smtClean="0">
                <a:cs typeface="Calibri" panose="020F0502020204030204" pitchFamily="34" charset="0"/>
                <a:sym typeface="Calibri" pitchFamily="34" charset="0"/>
              </a:rPr>
              <a:t>Employ high throughput assays and predicitve models to rapidly screen chemicals for potential bioactivity and exposure</a:t>
            </a:r>
          </a:p>
          <a:p>
            <a:pPr marL="0" indent="0">
              <a:buClr>
                <a:schemeClr val="accent1"/>
              </a:buClr>
              <a:buNone/>
            </a:pPr>
            <a:endParaRPr lang="nl-NL" sz="2000" dirty="0" smtClean="0">
              <a:cs typeface="Calibri" panose="020F0502020204030204" pitchFamily="34" charset="0"/>
              <a:sym typeface="Calibri" pitchFamily="34" charset="0"/>
            </a:endParaRPr>
          </a:p>
        </p:txBody>
      </p:sp>
      <p:sp>
        <p:nvSpPr>
          <p:cNvPr id="5" name="Title 1"/>
          <p:cNvSpPr txBox="1">
            <a:spLocks/>
          </p:cNvSpPr>
          <p:nvPr/>
        </p:nvSpPr>
        <p:spPr>
          <a:xfrm>
            <a:off x="15239" y="24942"/>
            <a:ext cx="4369293" cy="7788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latin typeface="Calibri" pitchFamily="34" charset="0"/>
                <a:cs typeface="Calibri" pitchFamily="34" charset="0"/>
              </a:rPr>
              <a:t>Evolution of EDSP</a:t>
            </a:r>
            <a:endParaRPr lang="en-US" b="1" dirty="0">
              <a:solidFill>
                <a:srgbClr val="0070C0"/>
              </a:solidFill>
              <a:latin typeface="Calibri" pitchFamily="34" charset="0"/>
              <a:cs typeface="Calibri" pitchFamily="34" charset="0"/>
            </a:endParaRPr>
          </a:p>
        </p:txBody>
      </p:sp>
      <p:sp>
        <p:nvSpPr>
          <p:cNvPr id="15" name="Slide Number Placeholder 3"/>
          <p:cNvSpPr>
            <a:spLocks noGrp="1"/>
          </p:cNvSpPr>
          <p:nvPr>
            <p:ph type="sldNum" sz="quarter" idx="12"/>
          </p:nvPr>
        </p:nvSpPr>
        <p:spPr>
          <a:xfrm>
            <a:off x="7030872" y="6534660"/>
            <a:ext cx="2133600" cy="365125"/>
          </a:xfrm>
        </p:spPr>
        <p:txBody>
          <a:bodyPr/>
          <a:lstStyle/>
          <a:p>
            <a:r>
              <a:rPr lang="en-US" dirty="0" smtClean="0"/>
              <a:t>Slide </a:t>
            </a:r>
            <a:r>
              <a:rPr lang="en-US" dirty="0"/>
              <a:t>5</a:t>
            </a:r>
            <a:r>
              <a:rPr lang="en-US" dirty="0" smtClean="0"/>
              <a:t> of 18</a:t>
            </a:r>
          </a:p>
        </p:txBody>
      </p:sp>
      <p:sp>
        <p:nvSpPr>
          <p:cNvPr id="18" name="TextBox 17"/>
          <p:cNvSpPr txBox="1"/>
          <p:nvPr/>
        </p:nvSpPr>
        <p:spPr>
          <a:xfrm>
            <a:off x="4732402" y="3358878"/>
            <a:ext cx="1912262" cy="830997"/>
          </a:xfrm>
          <a:prstGeom prst="rect">
            <a:avLst/>
          </a:prstGeom>
          <a:noFill/>
        </p:spPr>
        <p:txBody>
          <a:bodyPr wrap="square" rtlCol="0">
            <a:spAutoFit/>
          </a:bodyPr>
          <a:lstStyle/>
          <a:p>
            <a:pPr algn="ctr"/>
            <a:r>
              <a:rPr lang="en-US" sz="1600" dirty="0" err="1" smtClean="0">
                <a:latin typeface="Calibri" pitchFamily="34" charset="0"/>
                <a:cs typeface="Calibri" pitchFamily="34" charset="0"/>
              </a:rPr>
              <a:t>CompTox</a:t>
            </a:r>
            <a:r>
              <a:rPr lang="en-US" sz="1600" dirty="0" smtClean="0">
                <a:latin typeface="Calibri" pitchFamily="34" charset="0"/>
                <a:cs typeface="Calibri" pitchFamily="34" charset="0"/>
              </a:rPr>
              <a:t> </a:t>
            </a:r>
            <a:r>
              <a:rPr lang="en-US" sz="1600" b="1" dirty="0" smtClean="0">
                <a:latin typeface="Calibri" pitchFamily="34" charset="0"/>
                <a:cs typeface="Calibri" pitchFamily="34" charset="0"/>
              </a:rPr>
              <a:t>3,000</a:t>
            </a:r>
            <a:r>
              <a:rPr lang="en-US" sz="1600" dirty="0" smtClean="0">
                <a:latin typeface="Calibri" pitchFamily="34" charset="0"/>
                <a:cs typeface="Calibri" pitchFamily="34" charset="0"/>
              </a:rPr>
              <a:t> Chemicals</a:t>
            </a:r>
          </a:p>
          <a:p>
            <a:pPr algn="ctr"/>
            <a:endParaRPr lang="en-US" sz="1600" dirty="0" smtClean="0">
              <a:latin typeface="Calibri" pitchFamily="34" charset="0"/>
              <a:cs typeface="Calibri" pitchFamily="34" charset="0"/>
            </a:endParaRPr>
          </a:p>
        </p:txBody>
      </p:sp>
      <p:sp>
        <p:nvSpPr>
          <p:cNvPr id="3" name="Oval 2"/>
          <p:cNvSpPr/>
          <p:nvPr/>
        </p:nvSpPr>
        <p:spPr>
          <a:xfrm>
            <a:off x="6313179" y="4082482"/>
            <a:ext cx="175705" cy="114427"/>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25907" y="2675636"/>
            <a:ext cx="284092" cy="266827"/>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6467782" y="4189875"/>
            <a:ext cx="957293" cy="2176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946428" y="2523904"/>
            <a:ext cx="722258" cy="2138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8877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489"/>
            <a:ext cx="5334001" cy="1143000"/>
          </a:xfrm>
        </p:spPr>
        <p:txBody>
          <a:bodyPr>
            <a:noAutofit/>
          </a:bodyPr>
          <a:lstStyle/>
          <a:p>
            <a:pPr algn="l"/>
            <a:r>
              <a:rPr lang="en-US" dirty="0">
                <a:solidFill>
                  <a:srgbClr val="0070C0"/>
                </a:solidFill>
                <a:latin typeface="Calibri" panose="020F0502020204030204" pitchFamily="34" charset="0"/>
                <a:cs typeface="Calibri" panose="020F0502020204030204" pitchFamily="34" charset="0"/>
              </a:rPr>
              <a:t>EDSP Prioritization, Screening &amp; Testing</a:t>
            </a:r>
            <a:endParaRPr lang="en-US" dirty="0">
              <a:solidFill>
                <a:srgbClr val="0070C0"/>
              </a:solidFill>
            </a:endParaRPr>
          </a:p>
        </p:txBody>
      </p:sp>
      <p:grpSp>
        <p:nvGrpSpPr>
          <p:cNvPr id="12" name="Group 11"/>
          <p:cNvGrpSpPr/>
          <p:nvPr/>
        </p:nvGrpSpPr>
        <p:grpSpPr>
          <a:xfrm>
            <a:off x="1106438" y="1684265"/>
            <a:ext cx="6931122" cy="3906957"/>
            <a:chOff x="1041304" y="1608812"/>
            <a:chExt cx="6931122" cy="3906957"/>
          </a:xfrm>
        </p:grpSpPr>
        <p:graphicFrame>
          <p:nvGraphicFramePr>
            <p:cNvPr id="13" name="Diagram 12"/>
            <p:cNvGraphicFramePr/>
            <p:nvPr>
              <p:extLst/>
            </p:nvPr>
          </p:nvGraphicFramePr>
          <p:xfrm>
            <a:off x="1041304" y="1608812"/>
            <a:ext cx="6931122" cy="390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285197" y="4443280"/>
              <a:ext cx="1757966" cy="1050288"/>
            </a:xfrm>
            <a:prstGeom prst="rect">
              <a:avLst/>
            </a:prstGeom>
            <a:ln>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825" b="1" dirty="0">
                  <a:solidFill>
                    <a:prstClr val="black"/>
                  </a:solidFill>
                  <a:cs typeface="Calibri" panose="020F0502020204030204" pitchFamily="34" charset="0"/>
                </a:rPr>
                <a:t>Relies on:</a:t>
              </a:r>
            </a:p>
            <a:p>
              <a:pPr marL="214313" indent="-214313">
                <a:buFont typeface="Arial" panose="020B0604020202020204" pitchFamily="34" charset="0"/>
                <a:buChar char="•"/>
              </a:pPr>
              <a:r>
                <a:rPr lang="en-US" sz="1350" b="1" dirty="0">
                  <a:solidFill>
                    <a:prstClr val="black"/>
                  </a:solidFill>
                  <a:cs typeface="Calibri" panose="020F0502020204030204" pitchFamily="34" charset="0"/>
                </a:rPr>
                <a:t>QSARs</a:t>
              </a:r>
            </a:p>
            <a:p>
              <a:pPr marL="214313" indent="-214313">
                <a:buFont typeface="Arial" panose="020B0604020202020204" pitchFamily="34" charset="0"/>
                <a:buChar char="•"/>
              </a:pPr>
              <a:r>
                <a:rPr lang="en-US" sz="1350" b="1" dirty="0">
                  <a:solidFill>
                    <a:prstClr val="black"/>
                  </a:solidFill>
                  <a:cs typeface="Calibri" panose="020F0502020204030204" pitchFamily="34" charset="0"/>
                </a:rPr>
                <a:t>ToxCast/ExpoCast</a:t>
              </a:r>
            </a:p>
            <a:p>
              <a:pPr marL="214313" indent="-214313">
                <a:buFont typeface="Arial" panose="020B0604020202020204" pitchFamily="34" charset="0"/>
                <a:buChar char="•"/>
              </a:pPr>
              <a:r>
                <a:rPr lang="en-US" sz="1350" b="1" dirty="0" smtClean="0">
                  <a:solidFill>
                    <a:prstClr val="black"/>
                  </a:solidFill>
                  <a:cs typeface="Calibri" panose="020F0502020204030204" pitchFamily="34" charset="0"/>
                </a:rPr>
                <a:t>Monitoring data</a:t>
              </a:r>
            </a:p>
            <a:p>
              <a:pPr marL="214313" indent="-214313">
                <a:buFont typeface="Arial" panose="020B0604020202020204" pitchFamily="34" charset="0"/>
                <a:buChar char="•"/>
              </a:pPr>
              <a:r>
                <a:rPr lang="en-US" sz="1350" b="1" dirty="0" smtClean="0">
                  <a:solidFill>
                    <a:prstClr val="black"/>
                  </a:solidFill>
                  <a:cs typeface="Calibri" panose="020F0502020204030204" pitchFamily="34" charset="0"/>
                </a:rPr>
                <a:t>OSRI</a:t>
              </a:r>
              <a:endParaRPr lang="en-US" sz="1350" b="1" dirty="0">
                <a:solidFill>
                  <a:prstClr val="black"/>
                </a:solidFill>
                <a:cs typeface="Calibri" panose="020F0502020204030204" pitchFamily="34" charset="0"/>
              </a:endParaRPr>
            </a:p>
          </p:txBody>
        </p:sp>
        <p:sp>
          <p:nvSpPr>
            <p:cNvPr id="15" name="TextBox 14"/>
            <p:cNvSpPr txBox="1"/>
            <p:nvPr/>
          </p:nvSpPr>
          <p:spPr>
            <a:xfrm>
              <a:off x="3624263" y="4443280"/>
              <a:ext cx="1895475" cy="1050288"/>
            </a:xfrm>
            <a:prstGeom prst="rect">
              <a:avLst/>
            </a:prstGeom>
            <a:ln>
              <a:solidFill>
                <a:srgbClr val="66FF6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25" b="1" dirty="0">
                  <a:solidFill>
                    <a:prstClr val="black"/>
                  </a:solidFill>
                  <a:cs typeface="Calibri" panose="020F0502020204030204" pitchFamily="34" charset="0"/>
                </a:rPr>
                <a:t>Relies on:</a:t>
              </a:r>
            </a:p>
            <a:p>
              <a:pPr marL="214313" indent="-214313">
                <a:buFont typeface="Arial" panose="020B0604020202020204" pitchFamily="34" charset="0"/>
                <a:buChar char="•"/>
              </a:pPr>
              <a:r>
                <a:rPr lang="en-US" sz="1350" b="1" dirty="0">
                  <a:solidFill>
                    <a:prstClr val="black"/>
                  </a:solidFill>
                  <a:cs typeface="Calibri" panose="020F0502020204030204" pitchFamily="34" charset="0"/>
                </a:rPr>
                <a:t>QSARs</a:t>
              </a:r>
            </a:p>
            <a:p>
              <a:pPr marL="214313" indent="-214313">
                <a:buFont typeface="Arial" panose="020B0604020202020204" pitchFamily="34" charset="0"/>
                <a:buChar char="•"/>
              </a:pPr>
              <a:r>
                <a:rPr lang="en-US" sz="1350" b="1" dirty="0" smtClean="0">
                  <a:solidFill>
                    <a:prstClr val="black"/>
                  </a:solidFill>
                  <a:cs typeface="Calibri" panose="020F0502020204030204" pitchFamily="34" charset="0"/>
                </a:rPr>
                <a:t>ToxCast</a:t>
              </a:r>
            </a:p>
            <a:p>
              <a:pPr marL="214313" indent="-214313">
                <a:buFont typeface="Arial" panose="020B0604020202020204" pitchFamily="34" charset="0"/>
                <a:buChar char="•"/>
              </a:pPr>
              <a:r>
                <a:rPr lang="en-US" sz="1350" b="1" dirty="0" smtClean="0">
                  <a:solidFill>
                    <a:prstClr val="black"/>
                  </a:solidFill>
                  <a:cs typeface="Calibri" panose="020F0502020204030204" pitchFamily="34" charset="0"/>
                </a:rPr>
                <a:t>EDSP </a:t>
              </a:r>
              <a:r>
                <a:rPr lang="en-US" sz="1350" b="1" dirty="0">
                  <a:solidFill>
                    <a:prstClr val="black"/>
                  </a:solidFill>
                  <a:cs typeface="Calibri" panose="020F0502020204030204" pitchFamily="34" charset="0"/>
                </a:rPr>
                <a:t>Tier 1 data</a:t>
              </a:r>
            </a:p>
            <a:p>
              <a:pPr marL="214313" indent="-214313">
                <a:buFont typeface="Arial" panose="020B0604020202020204" pitchFamily="34" charset="0"/>
                <a:buChar char="•"/>
              </a:pPr>
              <a:r>
                <a:rPr lang="en-US" sz="1350" b="1" dirty="0" smtClean="0">
                  <a:solidFill>
                    <a:prstClr val="black"/>
                  </a:solidFill>
                  <a:cs typeface="Calibri" panose="020F0502020204030204" pitchFamily="34" charset="0"/>
                </a:rPr>
                <a:t>OSRI</a:t>
              </a:r>
              <a:endParaRPr lang="en-US" sz="1350" b="1" dirty="0">
                <a:solidFill>
                  <a:prstClr val="black"/>
                </a:solidFill>
                <a:cs typeface="Calibri" panose="020F0502020204030204" pitchFamily="34" charset="0"/>
              </a:endParaRPr>
            </a:p>
          </p:txBody>
        </p:sp>
        <p:sp>
          <p:nvSpPr>
            <p:cNvPr id="16" name="TextBox 15"/>
            <p:cNvSpPr txBox="1"/>
            <p:nvPr/>
          </p:nvSpPr>
          <p:spPr>
            <a:xfrm>
              <a:off x="5995172" y="4443280"/>
              <a:ext cx="1779968" cy="63478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825" b="1" dirty="0">
                  <a:solidFill>
                    <a:prstClr val="black"/>
                  </a:solidFill>
                  <a:cs typeface="Calibri" panose="020F0502020204030204" pitchFamily="34" charset="0"/>
                </a:rPr>
                <a:t>Relies on:</a:t>
              </a:r>
            </a:p>
            <a:p>
              <a:pPr marL="214313" indent="-214313">
                <a:buFont typeface="Arial" panose="020B0604020202020204" pitchFamily="34" charset="0"/>
                <a:buChar char="•"/>
              </a:pPr>
              <a:r>
                <a:rPr lang="en-US" sz="1350" b="1" dirty="0">
                  <a:solidFill>
                    <a:prstClr val="black"/>
                  </a:solidFill>
                  <a:cs typeface="Calibri" panose="020F0502020204030204" pitchFamily="34" charset="0"/>
                </a:rPr>
                <a:t>EDSP Tier 2 data</a:t>
              </a:r>
            </a:p>
            <a:p>
              <a:pPr marL="214313" indent="-214313">
                <a:buFont typeface="Arial" panose="020B0604020202020204" pitchFamily="34" charset="0"/>
                <a:buChar char="•"/>
              </a:pPr>
              <a:r>
                <a:rPr lang="en-US" sz="1350" b="1" dirty="0">
                  <a:solidFill>
                    <a:prstClr val="black"/>
                  </a:solidFill>
                  <a:cs typeface="Calibri" panose="020F0502020204030204" pitchFamily="34" charset="0"/>
                </a:rPr>
                <a:t>OSRI</a:t>
              </a:r>
            </a:p>
          </p:txBody>
        </p:sp>
      </p:grpSp>
      <p:sp>
        <p:nvSpPr>
          <p:cNvPr id="3" name="Rectangle 2"/>
          <p:cNvSpPr/>
          <p:nvPr/>
        </p:nvSpPr>
        <p:spPr>
          <a:xfrm>
            <a:off x="988503" y="5738318"/>
            <a:ext cx="6786637" cy="646331"/>
          </a:xfrm>
          <a:prstGeom prst="rect">
            <a:avLst/>
          </a:prstGeom>
        </p:spPr>
        <p:txBody>
          <a:bodyPr wrap="square">
            <a:spAutoFit/>
          </a:bodyPr>
          <a:lstStyle/>
          <a:p>
            <a:pPr lvl="1" algn="ctr"/>
            <a:r>
              <a:rPr lang="en-US" dirty="0" smtClean="0">
                <a:solidFill>
                  <a:prstClr val="black"/>
                </a:solidFill>
                <a:cs typeface="Calibri" panose="020F0502020204030204" pitchFamily="34" charset="0"/>
              </a:rPr>
              <a:t>Prioritization and Screening </a:t>
            </a:r>
            <a:r>
              <a:rPr lang="en-US" dirty="0">
                <a:solidFill>
                  <a:prstClr val="black"/>
                </a:solidFill>
                <a:cs typeface="Calibri" panose="020F0502020204030204" pitchFamily="34" charset="0"/>
              </a:rPr>
              <a:t>for bioactivity</a:t>
            </a:r>
          </a:p>
          <a:p>
            <a:pPr lvl="1" algn="ctr"/>
            <a:r>
              <a:rPr lang="en-US" dirty="0">
                <a:solidFill>
                  <a:prstClr val="black"/>
                </a:solidFill>
                <a:cs typeface="Calibri" panose="020F0502020204030204" pitchFamily="34" charset="0"/>
              </a:rPr>
              <a:t>Testing for dose-response and adverse effects</a:t>
            </a:r>
            <a:endParaRPr lang="en-US" sz="1400" dirty="0">
              <a:solidFill>
                <a:prstClr val="black"/>
              </a:solidFill>
            </a:endParaRPr>
          </a:p>
        </p:txBody>
      </p:sp>
      <p:sp>
        <p:nvSpPr>
          <p:cNvPr id="18" name="TextBox 6"/>
          <p:cNvSpPr txBox="1">
            <a:spLocks noChangeArrowheads="1"/>
          </p:cNvSpPr>
          <p:nvPr/>
        </p:nvSpPr>
        <p:spPr bwMode="auto">
          <a:xfrm>
            <a:off x="1350331" y="2074387"/>
            <a:ext cx="175796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dirty="0">
                <a:solidFill>
                  <a:prstClr val="black"/>
                </a:solidFill>
                <a:latin typeface="Calibri" panose="020F0502020204030204" pitchFamily="34" charset="0"/>
                <a:cs typeface="Calibri" panose="020F0502020204030204" pitchFamily="34" charset="0"/>
              </a:rPr>
              <a:t>More chemicals</a:t>
            </a:r>
          </a:p>
        </p:txBody>
      </p:sp>
      <p:sp>
        <p:nvSpPr>
          <p:cNvPr id="19" name="TextBox 6"/>
          <p:cNvSpPr txBox="1">
            <a:spLocks noChangeArrowheads="1"/>
          </p:cNvSpPr>
          <p:nvPr/>
        </p:nvSpPr>
        <p:spPr bwMode="auto">
          <a:xfrm>
            <a:off x="6104652" y="2074387"/>
            <a:ext cx="178432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dirty="0">
                <a:solidFill>
                  <a:prstClr val="black"/>
                </a:solidFill>
                <a:latin typeface="Calibri" panose="020F0502020204030204" pitchFamily="34" charset="0"/>
                <a:cs typeface="Calibri" panose="020F0502020204030204" pitchFamily="34" charset="0"/>
              </a:rPr>
              <a:t>Fewer chemicals</a:t>
            </a:r>
          </a:p>
        </p:txBody>
      </p:sp>
      <p:sp>
        <p:nvSpPr>
          <p:cNvPr id="11" name="Footer Placeholder 3"/>
          <p:cNvSpPr txBox="1">
            <a:spLocks/>
          </p:cNvSpPr>
          <p:nvPr/>
        </p:nvSpPr>
        <p:spPr>
          <a:xfrm>
            <a:off x="0"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4119563" algn="l"/>
                <a:tab pos="8916988" algn="r"/>
              </a:tabLst>
            </a:pPr>
            <a:r>
              <a:rPr lang="en-US" sz="1000" dirty="0" smtClean="0">
                <a:solidFill>
                  <a:prstClr val="black">
                    <a:tint val="75000"/>
                  </a:prstClr>
                </a:solidFill>
              </a:rPr>
              <a:t>	Slide </a:t>
            </a:r>
            <a:fld id="{9A140E52-3A9C-4178-A960-A169A25ED252}" type="slidenum">
              <a:rPr lang="en-US" sz="1000" smtClean="0">
                <a:solidFill>
                  <a:prstClr val="black">
                    <a:tint val="75000"/>
                  </a:prstClr>
                </a:solidFill>
              </a:rPr>
              <a:pPr algn="r">
                <a:tabLst>
                  <a:tab pos="4119563" algn="l"/>
                  <a:tab pos="8916988" algn="r"/>
                </a:tabLst>
              </a:pPr>
              <a:t>6</a:t>
            </a:fld>
            <a:r>
              <a:rPr lang="en-US" sz="1000" dirty="0" smtClean="0">
                <a:solidFill>
                  <a:prstClr val="black">
                    <a:tint val="75000"/>
                  </a:prstClr>
                </a:solidFill>
              </a:rPr>
              <a:t> of 18  </a:t>
            </a:r>
            <a:endParaRPr lang="en-US" sz="1000" dirty="0">
              <a:solidFill>
                <a:prstClr val="black">
                  <a:tint val="75000"/>
                </a:prstClr>
              </a:solidFill>
            </a:endParaRPr>
          </a:p>
        </p:txBody>
      </p:sp>
    </p:spTree>
    <p:extLst>
      <p:ext uri="{BB962C8B-B14F-4D97-AF65-F5344CB8AC3E}">
        <p14:creationId xmlns:p14="http://schemas.microsoft.com/office/powerpoint/2010/main" xmlns="" val="1872150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09"/>
            <a:ext cx="5801221" cy="1120097"/>
          </a:xfrm>
        </p:spPr>
        <p:txBody>
          <a:bodyPr>
            <a:noAutofit/>
          </a:bodyPr>
          <a:lstStyle/>
          <a:p>
            <a:pPr algn="l"/>
            <a:r>
              <a:rPr lang="en-US" dirty="0" smtClean="0">
                <a:solidFill>
                  <a:srgbClr val="0070C0"/>
                </a:solidFill>
              </a:rPr>
              <a:t>Scientific Confidence: Current Methods</a:t>
            </a:r>
            <a:endParaRPr lang="en-US" dirty="0">
              <a:solidFill>
                <a:srgbClr val="0070C0"/>
              </a:solidFill>
            </a:endParaRPr>
          </a:p>
        </p:txBody>
      </p:sp>
      <p:sp>
        <p:nvSpPr>
          <p:cNvPr id="3" name="Content Placeholder 2"/>
          <p:cNvSpPr>
            <a:spLocks noGrp="1"/>
          </p:cNvSpPr>
          <p:nvPr>
            <p:ph idx="1"/>
          </p:nvPr>
        </p:nvSpPr>
        <p:spPr>
          <a:xfrm>
            <a:off x="-38100" y="1329363"/>
            <a:ext cx="8229600" cy="4525963"/>
          </a:xfrm>
        </p:spPr>
        <p:txBody>
          <a:bodyPr>
            <a:normAutofit/>
          </a:bodyPr>
          <a:lstStyle/>
          <a:p>
            <a:r>
              <a:rPr lang="en-US" sz="2800" dirty="0" smtClean="0"/>
              <a:t>How do HTS results compare with ER-mediated response in validated Tier 1 assays?</a:t>
            </a:r>
          </a:p>
        </p:txBody>
      </p:sp>
      <p:sp>
        <p:nvSpPr>
          <p:cNvPr id="6" name="Title 1"/>
          <p:cNvSpPr txBox="1">
            <a:spLocks/>
          </p:cNvSpPr>
          <p:nvPr/>
        </p:nvSpPr>
        <p:spPr>
          <a:xfrm>
            <a:off x="0" y="1772322"/>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accent1"/>
                </a:solidFill>
                <a:latin typeface="+mj-lt"/>
                <a:ea typeface="+mj-ea"/>
                <a:cs typeface="+mj-cs"/>
              </a:defRPr>
            </a:lvl1pPr>
          </a:lstStyle>
          <a:p>
            <a:r>
              <a:rPr lang="en-US" sz="3200" dirty="0" smtClean="0">
                <a:solidFill>
                  <a:srgbClr val="4F81BD"/>
                </a:solidFill>
              </a:rPr>
              <a:t>Tier 1 Battery ER-specific endpoints</a:t>
            </a:r>
            <a:endParaRPr lang="en-US" sz="3200" dirty="0">
              <a:solidFill>
                <a:srgbClr val="4F81BD"/>
              </a:solidFill>
            </a:endParaRPr>
          </a:p>
        </p:txBody>
      </p:sp>
      <p:sp>
        <p:nvSpPr>
          <p:cNvPr id="5" name="Rectangle 4"/>
          <p:cNvSpPr/>
          <p:nvPr/>
        </p:nvSpPr>
        <p:spPr>
          <a:xfrm>
            <a:off x="-27562" y="6073169"/>
            <a:ext cx="9140890" cy="646331"/>
          </a:xfrm>
          <a:prstGeom prst="rect">
            <a:avLst/>
          </a:prstGeom>
        </p:spPr>
        <p:txBody>
          <a:bodyPr wrap="square">
            <a:spAutoFit/>
          </a:bodyPr>
          <a:lstStyle/>
          <a:p>
            <a:pPr algn="ctr"/>
            <a:r>
              <a:rPr lang="en-US" dirty="0" smtClean="0">
                <a:hlinkClick r:id="rId3"/>
              </a:rPr>
              <a:t>https</a:t>
            </a:r>
            <a:r>
              <a:rPr lang="en-US" dirty="0">
                <a:hlinkClick r:id="rId3"/>
              </a:rPr>
              <a:t>://www.federalregister.gov/articles/2015/06/19/2015-15182/use-of-high-throughput-assays-and-computational-tools-endocrine-disruptor-screening-program-notice</a:t>
            </a:r>
            <a:r>
              <a:rPr lang="en-US" dirty="0"/>
              <a:t> </a:t>
            </a:r>
          </a:p>
        </p:txBody>
      </p:sp>
      <p:graphicFrame>
        <p:nvGraphicFramePr>
          <p:cNvPr id="12" name="Table 11"/>
          <p:cNvGraphicFramePr>
            <a:graphicFrameLocks noGrp="1"/>
          </p:cNvGraphicFramePr>
          <p:nvPr>
            <p:extLst>
              <p:ext uri="{D42A27DB-BD31-4B8C-83A1-F6EECF244321}">
                <p14:modId xmlns:p14="http://schemas.microsoft.com/office/powerpoint/2010/main" xmlns="" val="544842095"/>
              </p:ext>
            </p:extLst>
          </p:nvPr>
        </p:nvGraphicFramePr>
        <p:xfrm>
          <a:off x="609600" y="2590800"/>
          <a:ext cx="8028170" cy="3455053"/>
        </p:xfrm>
        <a:graphic>
          <a:graphicData uri="http://schemas.openxmlformats.org/drawingml/2006/table">
            <a:tbl>
              <a:tblPr firstRow="1" firstCol="1" bandRow="1">
                <a:tableStyleId>{69012ECD-51FC-41F1-AA8D-1B2483CD663E}</a:tableStyleId>
              </a:tblPr>
              <a:tblGrid>
                <a:gridCol w="2225238"/>
                <a:gridCol w="815920"/>
                <a:gridCol w="964272"/>
                <a:gridCol w="964272"/>
                <a:gridCol w="890097"/>
                <a:gridCol w="1023963"/>
                <a:gridCol w="1144408"/>
              </a:tblGrid>
              <a:tr h="206812">
                <a:tc rowSpan="2">
                  <a:txBody>
                    <a:bodyPr/>
                    <a:lstStyle/>
                    <a:p>
                      <a:pPr marL="0" marR="0" algn="ctr">
                        <a:lnSpc>
                          <a:spcPct val="107000"/>
                        </a:lnSpc>
                        <a:spcBef>
                          <a:spcPts val="0"/>
                        </a:spcBef>
                        <a:spcAft>
                          <a:spcPts val="0"/>
                        </a:spcAft>
                      </a:pPr>
                      <a:r>
                        <a:rPr lang="en-US" sz="1400" u="sng" dirty="0">
                          <a:effectLst/>
                        </a:rPr>
                        <a:t>Tier 1 Screening Battery</a:t>
                      </a:r>
                    </a:p>
                    <a:p>
                      <a:pPr marL="0" marR="0" algn="ctr">
                        <a:lnSpc>
                          <a:spcPct val="107000"/>
                        </a:lnSpc>
                        <a:spcBef>
                          <a:spcPts val="0"/>
                        </a:spcBef>
                        <a:spcAft>
                          <a:spcPts val="0"/>
                        </a:spcAft>
                      </a:pPr>
                      <a:r>
                        <a:rPr lang="en-US" sz="900" dirty="0">
                          <a:effectLst/>
                        </a:rPr>
                        <a:t> </a:t>
                      </a:r>
                      <a:endParaRPr lang="en-US" sz="9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gridSpan="6">
                  <a:txBody>
                    <a:bodyPr/>
                    <a:lstStyle/>
                    <a:p>
                      <a:pPr marL="0" marR="0" algn="ctr">
                        <a:lnSpc>
                          <a:spcPct val="107000"/>
                        </a:lnSpc>
                        <a:spcBef>
                          <a:spcPts val="0"/>
                        </a:spcBef>
                        <a:spcAft>
                          <a:spcPts val="0"/>
                        </a:spcAft>
                      </a:pPr>
                      <a:r>
                        <a:rPr lang="en-US" sz="1400" u="sng" dirty="0">
                          <a:effectLst/>
                        </a:rPr>
                        <a:t>Endocrine Pathway </a:t>
                      </a:r>
                      <a:endParaRPr lang="en-US" sz="1400" u="sng"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6117">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 +</a:t>
                      </a:r>
                      <a:endParaRPr lang="en-US" sz="14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en-US" sz="1400" dirty="0">
                          <a:effectLst/>
                        </a:rPr>
                        <a:t>E -</a:t>
                      </a:r>
                      <a:endParaRPr lang="en-US" sz="14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en-US" sz="1400" dirty="0">
                          <a:effectLst/>
                        </a:rPr>
                        <a:t>A +</a:t>
                      </a:r>
                      <a:endParaRPr lang="en-US" sz="14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en-US" sz="1400" dirty="0">
                          <a:effectLst/>
                        </a:rPr>
                        <a:t>A -</a:t>
                      </a:r>
                      <a:endParaRPr lang="en-US" sz="14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en-US" sz="1400" dirty="0" smtClean="0">
                          <a:effectLst/>
                        </a:rPr>
                        <a:t>HPG</a:t>
                      </a:r>
                      <a:endParaRPr lang="en-US" sz="1400" dirty="0">
                        <a:effectLst/>
                      </a:endParaRPr>
                    </a:p>
                    <a:p>
                      <a:pPr marL="0" marR="0" algn="ctr">
                        <a:lnSpc>
                          <a:spcPct val="107000"/>
                        </a:lnSpc>
                        <a:spcBef>
                          <a:spcPts val="0"/>
                        </a:spcBef>
                        <a:spcAft>
                          <a:spcPts val="0"/>
                        </a:spcAft>
                      </a:pPr>
                      <a:r>
                        <a:rPr lang="en-US" sz="1400" dirty="0">
                          <a:effectLst/>
                        </a:rPr>
                        <a:t>Axis</a:t>
                      </a:r>
                      <a:endParaRPr lang="en-US" sz="14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en-US" sz="1400" dirty="0" smtClean="0">
                          <a:effectLst/>
                        </a:rPr>
                        <a:t>HPT</a:t>
                      </a:r>
                      <a:r>
                        <a:rPr lang="en-US" sz="1400" dirty="0">
                          <a:effectLst/>
                        </a:rPr>
                        <a:t/>
                      </a:r>
                      <a:br>
                        <a:rPr lang="en-US" sz="1400" dirty="0">
                          <a:effectLst/>
                        </a:rPr>
                      </a:br>
                      <a:r>
                        <a:rPr lang="en-US" sz="1400" dirty="0">
                          <a:effectLst/>
                        </a:rPr>
                        <a:t>Axis</a:t>
                      </a:r>
                      <a:endParaRPr lang="en-US" sz="1400"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chemeClr val="tx2">
                        <a:lumMod val="20000"/>
                        <a:lumOff val="80000"/>
                      </a:schemeClr>
                    </a:solidFill>
                  </a:tcPr>
                </a:tc>
              </a:tr>
              <a:tr h="204579">
                <a:tc gridSpan="7">
                  <a:txBody>
                    <a:bodyPr/>
                    <a:lstStyle/>
                    <a:p>
                      <a:pPr marL="0" marR="0">
                        <a:lnSpc>
                          <a:spcPct val="107000"/>
                        </a:lnSpc>
                        <a:spcBef>
                          <a:spcPts val="0"/>
                        </a:spcBef>
                        <a:spcAft>
                          <a:spcPts val="0"/>
                        </a:spcAft>
                      </a:pPr>
                      <a:r>
                        <a:rPr lang="en-US" sz="1400" dirty="0">
                          <a:effectLst/>
                        </a:rPr>
                        <a:t>In vitro</a:t>
                      </a:r>
                      <a:endParaRPr lang="en-US" sz="1400" i="1"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073">
                <a:tc>
                  <a:txBody>
                    <a:bodyPr/>
                    <a:lstStyle/>
                    <a:p>
                      <a:pPr marL="0" marR="0">
                        <a:lnSpc>
                          <a:spcPct val="107000"/>
                        </a:lnSpc>
                        <a:spcBef>
                          <a:spcPts val="0"/>
                        </a:spcBef>
                        <a:spcAft>
                          <a:spcPts val="0"/>
                        </a:spcAft>
                      </a:pPr>
                      <a:r>
                        <a:rPr lang="en-US" sz="1400" dirty="0">
                          <a:effectLst/>
                        </a:rPr>
                        <a:t>ER Binding</a:t>
                      </a:r>
                      <a:endParaRPr lang="en-US" sz="14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FFFF0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r>
              <a:tr h="409156">
                <a:tc>
                  <a:txBody>
                    <a:bodyPr/>
                    <a:lstStyle/>
                    <a:p>
                      <a:pPr marL="0" marR="0">
                        <a:lnSpc>
                          <a:spcPct val="107000"/>
                        </a:lnSpc>
                        <a:spcBef>
                          <a:spcPts val="0"/>
                        </a:spcBef>
                        <a:spcAft>
                          <a:spcPts val="0"/>
                        </a:spcAft>
                      </a:pPr>
                      <a:r>
                        <a:rPr lang="en-US" sz="1400" dirty="0">
                          <a:effectLst/>
                        </a:rPr>
                        <a:t>ERα Transcriptional Activation*</a:t>
                      </a:r>
                      <a:endParaRPr lang="en-US" sz="14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FFFF0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r>
              <a:tr h="204579">
                <a:tc gridSpan="7">
                  <a:txBody>
                    <a:bodyPr/>
                    <a:lstStyle/>
                    <a:p>
                      <a:pPr marL="0" marR="0">
                        <a:lnSpc>
                          <a:spcPct val="107000"/>
                        </a:lnSpc>
                        <a:spcBef>
                          <a:spcPts val="0"/>
                        </a:spcBef>
                        <a:spcAft>
                          <a:spcPts val="0"/>
                        </a:spcAft>
                      </a:pPr>
                      <a:r>
                        <a:rPr lang="en-US" sz="1400" b="1" dirty="0">
                          <a:effectLst/>
                        </a:rPr>
                        <a:t>In vivo</a:t>
                      </a:r>
                      <a:endParaRPr lang="en-US" sz="1400" b="1" i="1"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073">
                <a:tc>
                  <a:txBody>
                    <a:bodyPr/>
                    <a:lstStyle/>
                    <a:p>
                      <a:pPr marL="0" marR="0">
                        <a:lnSpc>
                          <a:spcPct val="107000"/>
                        </a:lnSpc>
                        <a:spcBef>
                          <a:spcPts val="0"/>
                        </a:spcBef>
                        <a:spcAft>
                          <a:spcPts val="0"/>
                        </a:spcAft>
                      </a:pPr>
                      <a:r>
                        <a:rPr lang="en-US" sz="1400" dirty="0">
                          <a:effectLst/>
                        </a:rPr>
                        <a:t>Uterotrophic*</a:t>
                      </a:r>
                      <a:endParaRPr lang="en-US" sz="14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FFFF0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r>
              <a:tr h="532144">
                <a:tc>
                  <a:txBody>
                    <a:bodyPr/>
                    <a:lstStyle/>
                    <a:p>
                      <a:pPr marL="0" marR="0">
                        <a:lnSpc>
                          <a:spcPct val="107000"/>
                        </a:lnSpc>
                        <a:spcBef>
                          <a:spcPts val="0"/>
                        </a:spcBef>
                        <a:spcAft>
                          <a:spcPts val="0"/>
                        </a:spcAft>
                      </a:pPr>
                      <a:r>
                        <a:rPr lang="en-US" sz="1400" dirty="0">
                          <a:effectLst/>
                        </a:rPr>
                        <a:t>Pubertal Female</a:t>
                      </a:r>
                      <a:endParaRPr lang="en-US" sz="14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400" b="1" dirty="0" smtClean="0">
                        <a:effectLst/>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1400" b="1" dirty="0" smtClean="0">
                        <a:effectLst/>
                      </a:endParaRPr>
                    </a:p>
                    <a:p>
                      <a:pPr algn="ctr"/>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400" b="1" dirty="0" smtClean="0">
                        <a:effectLst/>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US" sz="1400" b="1" dirty="0" smtClean="0">
                        <a:effectLst/>
                      </a:endParaRPr>
                    </a:p>
                    <a:p>
                      <a:pPr algn="ctr"/>
                      <a:endParaRPr lang="en-US" sz="1400" b="1" dirty="0">
                        <a:latin typeface="Calibri" panose="020F0502020204030204" pitchFamily="34" charset="0"/>
                        <a:cs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r>
              <a:tr h="457626">
                <a:tc>
                  <a:txBody>
                    <a:bodyPr/>
                    <a:lstStyle/>
                    <a:p>
                      <a:pPr marL="0" marR="0">
                        <a:lnSpc>
                          <a:spcPct val="107000"/>
                        </a:lnSpc>
                        <a:spcBef>
                          <a:spcPts val="0"/>
                        </a:spcBef>
                        <a:spcAft>
                          <a:spcPts val="0"/>
                        </a:spcAft>
                      </a:pPr>
                      <a:r>
                        <a:rPr lang="en-US" sz="1400" dirty="0">
                          <a:effectLst/>
                        </a:rPr>
                        <a:t>Fish Short-term Reproduction</a:t>
                      </a:r>
                      <a:br>
                        <a:rPr lang="en-US" sz="1400" dirty="0">
                          <a:effectLst/>
                        </a:rPr>
                      </a:br>
                      <a:r>
                        <a:rPr lang="en-US" sz="1400" dirty="0">
                          <a:effectLst/>
                        </a:rPr>
                        <a:t>(male &amp; female)*</a:t>
                      </a:r>
                      <a:endParaRPr lang="en-US" sz="1400" dirty="0">
                        <a:solidFill>
                          <a:schemeClr val="tx1"/>
                        </a:solidFill>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pPr marL="0" marR="0" algn="ctr">
                        <a:lnSpc>
                          <a:spcPct val="107000"/>
                        </a:lnSpc>
                        <a:spcBef>
                          <a:spcPts val="0"/>
                        </a:spcBef>
                        <a:spcAft>
                          <a:spcPts val="0"/>
                        </a:spcAft>
                      </a:pPr>
                      <a:r>
                        <a:rPr lang="en-US" sz="1400" b="1" dirty="0" smtClean="0">
                          <a:effectLst/>
                          <a:latin typeface="Calibri" panose="020F0502020204030204" pitchFamily="34" charset="0"/>
                          <a:ea typeface="Verdana" panose="020B0604030504040204" pitchFamily="34" charset="0"/>
                          <a:cs typeface="Calibri" panose="020F0502020204030204" pitchFamily="34" charset="0"/>
                        </a:rPr>
                        <a:t>X</a:t>
                      </a:r>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solidFill>
                      <a:srgbClr val="00B050"/>
                    </a:solidFill>
                  </a:tcPr>
                </a:tc>
                <a:tc>
                  <a:txBody>
                    <a:bodyPr/>
                    <a:lstStyle/>
                    <a:p>
                      <a:endParaRPr lang="en-US" sz="1400" b="1" dirty="0">
                        <a:effectLst/>
                        <a:latin typeface="Calibri" panose="020F0502020204030204" pitchFamily="34" charset="0"/>
                        <a:ea typeface="Verdana" panose="020B0604030504040204" pitchFamily="34" charset="0"/>
                        <a:cs typeface="Calibri" panose="020F0502020204030204" pitchFamily="34" charset="0"/>
                      </a:endParaRPr>
                    </a:p>
                  </a:txBody>
                  <a:tcPr marL="51435" marR="51435" marT="0" marB="0" anchor="ctr"/>
                </a:tc>
              </a:tr>
            </a:tbl>
          </a:graphicData>
        </a:graphic>
      </p:graphicFrame>
      <p:sp>
        <p:nvSpPr>
          <p:cNvPr id="25" name="Oval 24"/>
          <p:cNvSpPr/>
          <p:nvPr/>
        </p:nvSpPr>
        <p:spPr>
          <a:xfrm>
            <a:off x="2846362" y="3306116"/>
            <a:ext cx="1600200" cy="1501518"/>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10" y="6211669"/>
            <a:ext cx="293224" cy="369332"/>
          </a:xfrm>
          <a:prstGeom prst="rect">
            <a:avLst/>
          </a:prstGeom>
          <a:noFill/>
          <a:ln>
            <a:noFill/>
          </a:ln>
        </p:spPr>
        <p:txBody>
          <a:bodyPr wrap="square" rtlCol="0">
            <a:spAutoFit/>
          </a:bodyPr>
          <a:lstStyle/>
          <a:p>
            <a:r>
              <a:rPr lang="en-US" dirty="0" smtClean="0"/>
              <a:t>*</a:t>
            </a:r>
            <a:endParaRPr lang="en-US" dirty="0"/>
          </a:p>
        </p:txBody>
      </p:sp>
      <p:sp>
        <p:nvSpPr>
          <p:cNvPr id="26" name="Footer Placeholder 3"/>
          <p:cNvSpPr txBox="1">
            <a:spLocks/>
          </p:cNvSpPr>
          <p:nvPr/>
        </p:nvSpPr>
        <p:spPr>
          <a:xfrm>
            <a:off x="-30671" y="6629401"/>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4119563" algn="l"/>
                <a:tab pos="8916988" algn="r"/>
              </a:tabLst>
            </a:pPr>
            <a:r>
              <a:rPr lang="en-US" sz="1000" dirty="0" smtClean="0">
                <a:solidFill>
                  <a:prstClr val="black">
                    <a:tint val="75000"/>
                  </a:prstClr>
                </a:solidFill>
              </a:rPr>
              <a:t>		Slide </a:t>
            </a:r>
            <a:r>
              <a:rPr lang="en-US" sz="1000" dirty="0">
                <a:solidFill>
                  <a:prstClr val="black">
                    <a:tint val="75000"/>
                  </a:prstClr>
                </a:solidFill>
              </a:rPr>
              <a:t>7</a:t>
            </a:r>
            <a:r>
              <a:rPr lang="en-US" sz="1000" dirty="0" smtClean="0">
                <a:solidFill>
                  <a:prstClr val="black">
                    <a:tint val="75000"/>
                  </a:prstClr>
                </a:solidFill>
              </a:rPr>
              <a:t> of 18</a:t>
            </a:r>
            <a:endParaRPr lang="en-US" sz="1000" dirty="0">
              <a:solidFill>
                <a:prstClr val="black">
                  <a:tint val="75000"/>
                </a:prstClr>
              </a:solidFill>
            </a:endParaRPr>
          </a:p>
        </p:txBody>
      </p:sp>
    </p:spTree>
    <p:extLst>
      <p:ext uri="{BB962C8B-B14F-4D97-AF65-F5344CB8AC3E}">
        <p14:creationId xmlns:p14="http://schemas.microsoft.com/office/powerpoint/2010/main" xmlns="" val="245733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403288"/>
            <a:ext cx="6477000" cy="1371600"/>
          </a:xfrm>
        </p:spPr>
        <p:txBody>
          <a:bodyPr>
            <a:noAutofit/>
          </a:bodyPr>
          <a:lstStyle/>
          <a:p>
            <a:pPr algn="l"/>
            <a:r>
              <a:rPr lang="en-US" b="1" dirty="0" smtClean="0">
                <a:solidFill>
                  <a:srgbClr val="0070C0"/>
                </a:solidFill>
              </a:rPr>
              <a:t>High Throughput Assays Integrated</a:t>
            </a:r>
            <a:r>
              <a:rPr lang="en-US" dirty="0">
                <a:solidFill>
                  <a:srgbClr val="0070C0"/>
                </a:solidFill>
              </a:rPr>
              <a:t> </a:t>
            </a:r>
            <a:r>
              <a:rPr lang="en-US" b="1" dirty="0" smtClean="0">
                <a:solidFill>
                  <a:srgbClr val="0070C0"/>
                </a:solidFill>
              </a:rPr>
              <a:t>Into an ER Predictive Pathway Model </a:t>
            </a:r>
            <a:endParaRPr lang="en-US" b="1" dirty="0">
              <a:solidFill>
                <a:srgbClr val="0070C0"/>
              </a:solidFill>
            </a:endParaRPr>
          </a:p>
        </p:txBody>
      </p:sp>
      <p:pic>
        <p:nvPicPr>
          <p:cNvPr id="6" name="Picture 5"/>
          <p:cNvPicPr>
            <a:picLocks noChangeAspect="1"/>
          </p:cNvPicPr>
          <p:nvPr/>
        </p:nvPicPr>
        <p:blipFill rotWithShape="1">
          <a:blip r:embed="rId2" cstate="print"/>
          <a:srcRect t="2248"/>
          <a:stretch/>
        </p:blipFill>
        <p:spPr>
          <a:xfrm>
            <a:off x="228600" y="2178177"/>
            <a:ext cx="8339401" cy="3312354"/>
          </a:xfrm>
          <a:prstGeom prst="rect">
            <a:avLst/>
          </a:prstGeom>
        </p:spPr>
      </p:pic>
      <p:sp>
        <p:nvSpPr>
          <p:cNvPr id="7" name="TextBox 6"/>
          <p:cNvSpPr txBox="1"/>
          <p:nvPr/>
        </p:nvSpPr>
        <p:spPr>
          <a:xfrm>
            <a:off x="15922" y="6297109"/>
            <a:ext cx="9144000" cy="584775"/>
          </a:xfrm>
          <a:prstGeom prst="rect">
            <a:avLst/>
          </a:prstGeom>
          <a:noFill/>
        </p:spPr>
        <p:txBody>
          <a:bodyPr wrap="square" rtlCol="0">
            <a:spAutoFit/>
          </a:bodyPr>
          <a:lstStyle/>
          <a:p>
            <a:r>
              <a:rPr lang="en-US" sz="1600" dirty="0" smtClean="0">
                <a:solidFill>
                  <a:prstClr val="black"/>
                </a:solidFill>
              </a:rPr>
              <a:t>Judson </a:t>
            </a:r>
            <a:r>
              <a:rPr lang="en-US" sz="1600" i="1" dirty="0" smtClean="0">
                <a:solidFill>
                  <a:prstClr val="black"/>
                </a:solidFill>
              </a:rPr>
              <a:t>et al.</a:t>
            </a:r>
            <a:r>
              <a:rPr lang="en-US" sz="1600" dirty="0" smtClean="0">
                <a:solidFill>
                  <a:prstClr val="black"/>
                </a:solidFill>
              </a:rPr>
              <a:t> 2015. “Integrated Model of Chemical Perturbations of a Biological Pathway Using 18 In Vitro High Throughput Screening Assays for the Estrogen Receptor” </a:t>
            </a:r>
            <a:r>
              <a:rPr lang="en-US" sz="1600" u="sng" dirty="0" smtClean="0">
                <a:solidFill>
                  <a:prstClr val="black"/>
                </a:solidFill>
              </a:rPr>
              <a:t>Toxicological Sciences.</a:t>
            </a:r>
            <a:r>
              <a:rPr lang="en-US" sz="1600" dirty="0" smtClean="0">
                <a:solidFill>
                  <a:prstClr val="black"/>
                </a:solidFill>
              </a:rPr>
              <a:t>  </a:t>
            </a:r>
            <a:endParaRPr lang="en-US" sz="1600" dirty="0">
              <a:solidFill>
                <a:prstClr val="black"/>
              </a:solidFill>
            </a:endParaRPr>
          </a:p>
        </p:txBody>
      </p:sp>
      <p:sp>
        <p:nvSpPr>
          <p:cNvPr id="9" name="Footer Placeholder 3"/>
          <p:cNvSpPr txBox="1">
            <a:spLocks/>
          </p:cNvSpPr>
          <p:nvPr/>
        </p:nvSpPr>
        <p:spPr>
          <a:xfrm>
            <a:off x="0"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4119563" algn="l"/>
                <a:tab pos="8916988" algn="r"/>
              </a:tabLst>
            </a:pPr>
            <a:r>
              <a:rPr lang="en-US" sz="1000" dirty="0" smtClean="0">
                <a:solidFill>
                  <a:prstClr val="black">
                    <a:tint val="75000"/>
                  </a:prstClr>
                </a:solidFill>
              </a:rPr>
              <a:t>		Slide </a:t>
            </a:r>
            <a:r>
              <a:rPr lang="en-US" sz="1000" dirty="0">
                <a:solidFill>
                  <a:prstClr val="black">
                    <a:tint val="75000"/>
                  </a:prstClr>
                </a:solidFill>
              </a:rPr>
              <a:t>8</a:t>
            </a:r>
            <a:r>
              <a:rPr lang="en-US" sz="1000" dirty="0" smtClean="0">
                <a:solidFill>
                  <a:prstClr val="black">
                    <a:tint val="75000"/>
                  </a:prstClr>
                </a:solidFill>
              </a:rPr>
              <a:t> of 18</a:t>
            </a:r>
            <a:endParaRPr lang="en-US" sz="1000" dirty="0">
              <a:solidFill>
                <a:prstClr val="black">
                  <a:tint val="75000"/>
                </a:prstClr>
              </a:solidFill>
            </a:endParaRPr>
          </a:p>
        </p:txBody>
      </p:sp>
    </p:spTree>
    <p:extLst>
      <p:ext uri="{BB962C8B-B14F-4D97-AF65-F5344CB8AC3E}">
        <p14:creationId xmlns:p14="http://schemas.microsoft.com/office/powerpoint/2010/main" xmlns="" val="3525795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xmlns="" val="0"/>
              </a:ext>
            </a:extLst>
          </a:blip>
          <a:srcRect l="1563" t="2381" r="1563"/>
          <a:stretch/>
        </p:blipFill>
        <p:spPr bwMode="auto">
          <a:xfrm>
            <a:off x="228600" y="3581400"/>
            <a:ext cx="4876800" cy="3200400"/>
          </a:xfrm>
          <a:prstGeom prst="rect">
            <a:avLst/>
          </a:prstGeom>
          <a:noFill/>
          <a:ln>
            <a:noFill/>
          </a:ln>
        </p:spPr>
      </p:pic>
      <p:sp>
        <p:nvSpPr>
          <p:cNvPr id="3" name="Title 2"/>
          <p:cNvSpPr>
            <a:spLocks noGrp="1"/>
          </p:cNvSpPr>
          <p:nvPr>
            <p:ph type="title"/>
          </p:nvPr>
        </p:nvSpPr>
        <p:spPr>
          <a:xfrm>
            <a:off x="0" y="719757"/>
            <a:ext cx="5410200" cy="635001"/>
          </a:xfrm>
        </p:spPr>
        <p:txBody>
          <a:bodyPr>
            <a:noAutofit/>
          </a:bodyPr>
          <a:lstStyle/>
          <a:p>
            <a:pPr algn="l"/>
            <a:r>
              <a:rPr lang="en-US" dirty="0" smtClean="0">
                <a:solidFill>
                  <a:srgbClr val="0070C0"/>
                </a:solidFill>
              </a:rPr>
              <a:t>ER Bioactivity Model </a:t>
            </a:r>
            <a:r>
              <a:rPr lang="en-US" dirty="0">
                <a:solidFill>
                  <a:srgbClr val="0070C0"/>
                </a:solidFill>
              </a:rPr>
              <a:t>V</a:t>
            </a:r>
            <a:r>
              <a:rPr lang="en-US" dirty="0" smtClean="0">
                <a:solidFill>
                  <a:srgbClr val="0070C0"/>
                </a:solidFill>
              </a:rPr>
              <a:t>ersus EDSP Tier 1</a:t>
            </a:r>
            <a:endParaRPr lang="en-US" dirty="0">
              <a:solidFill>
                <a:srgbClr val="0070C0"/>
              </a:solidFill>
            </a:endParaRPr>
          </a:p>
        </p:txBody>
      </p:sp>
      <p:sp>
        <p:nvSpPr>
          <p:cNvPr id="16" name="Content Placeholder 2"/>
          <p:cNvSpPr txBox="1">
            <a:spLocks/>
          </p:cNvSpPr>
          <p:nvPr/>
        </p:nvSpPr>
        <p:spPr>
          <a:xfrm>
            <a:off x="0" y="1300114"/>
            <a:ext cx="8382000" cy="2566183"/>
          </a:xfrm>
          <a:prstGeom prst="rect">
            <a:avLst/>
          </a:prstGeom>
        </p:spPr>
        <p:txBody>
          <a:bodyPr>
            <a:normAutofit fontScale="62500" lnSpcReduction="20000"/>
          </a:bodyPr>
          <a:lstStyle>
            <a:lvl1pPr marL="342900" indent="-342900" algn="l" defTabSz="914400" rtl="0" eaLnBrk="1" latinLnBrk="0" hangingPunct="1">
              <a:spcBef>
                <a:spcPct val="20000"/>
              </a:spcBef>
              <a:buClr>
                <a:schemeClr val="tx2">
                  <a:lumMod val="60000"/>
                  <a:lumOff val="40000"/>
                </a:schemeClr>
              </a:buClr>
              <a:buFont typeface="Wingdings" pitchFamily="2" charset="2"/>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F497D">
                  <a:lumMod val="60000"/>
                  <a:lumOff val="40000"/>
                </a:srgbClr>
              </a:buClr>
            </a:pPr>
            <a:r>
              <a:rPr lang="en-US" dirty="0" smtClean="0">
                <a:solidFill>
                  <a:prstClr val="black"/>
                </a:solidFill>
              </a:rPr>
              <a:t>ER model performs as well or better than existing methods</a:t>
            </a:r>
          </a:p>
          <a:p>
            <a:pPr>
              <a:buClr>
                <a:srgbClr val="1F497D">
                  <a:lumMod val="60000"/>
                  <a:lumOff val="40000"/>
                </a:srgbClr>
              </a:buClr>
            </a:pPr>
            <a:r>
              <a:rPr lang="en-US" dirty="0" smtClean="0">
                <a:solidFill>
                  <a:prstClr val="black"/>
                </a:solidFill>
              </a:rPr>
              <a:t>Model evaluated </a:t>
            </a:r>
            <a:r>
              <a:rPr lang="en-US" dirty="0">
                <a:solidFill>
                  <a:prstClr val="black"/>
                </a:solidFill>
              </a:rPr>
              <a:t>with 45 reference chemicals </a:t>
            </a:r>
            <a:endParaRPr lang="en-US" dirty="0" smtClean="0">
              <a:solidFill>
                <a:prstClr val="black"/>
              </a:solidFill>
            </a:endParaRPr>
          </a:p>
          <a:p>
            <a:pPr lvl="1"/>
            <a:r>
              <a:rPr lang="en-US" dirty="0" smtClean="0">
                <a:solidFill>
                  <a:prstClr val="black"/>
                </a:solidFill>
              </a:rPr>
              <a:t>T1 </a:t>
            </a:r>
            <a:r>
              <a:rPr lang="en-US" dirty="0">
                <a:solidFill>
                  <a:prstClr val="black"/>
                </a:solidFill>
              </a:rPr>
              <a:t>ER binding: 23 (35% were not were not consistent with expected </a:t>
            </a:r>
            <a:r>
              <a:rPr lang="en-US" dirty="0" smtClean="0">
                <a:solidFill>
                  <a:prstClr val="black"/>
                </a:solidFill>
              </a:rPr>
              <a:t>outcome)</a:t>
            </a:r>
          </a:p>
          <a:p>
            <a:pPr lvl="1"/>
            <a:r>
              <a:rPr lang="en-US" dirty="0" smtClean="0">
                <a:solidFill>
                  <a:prstClr val="black"/>
                </a:solidFill>
              </a:rPr>
              <a:t>T1 </a:t>
            </a:r>
            <a:r>
              <a:rPr lang="en-US" dirty="0">
                <a:solidFill>
                  <a:prstClr val="black"/>
                </a:solidFill>
              </a:rPr>
              <a:t>ERTA: </a:t>
            </a:r>
            <a:r>
              <a:rPr lang="en-US" dirty="0" smtClean="0">
                <a:solidFill>
                  <a:prstClr val="black"/>
                </a:solidFill>
              </a:rPr>
              <a:t>12</a:t>
            </a:r>
          </a:p>
          <a:p>
            <a:pPr lvl="1"/>
            <a:r>
              <a:rPr lang="en-US" dirty="0" smtClean="0">
                <a:solidFill>
                  <a:prstClr val="black"/>
                </a:solidFill>
              </a:rPr>
              <a:t>T1 </a:t>
            </a:r>
            <a:r>
              <a:rPr lang="en-US" dirty="0">
                <a:solidFill>
                  <a:prstClr val="black"/>
                </a:solidFill>
              </a:rPr>
              <a:t>UT: </a:t>
            </a:r>
            <a:r>
              <a:rPr lang="en-US" dirty="0" smtClean="0">
                <a:solidFill>
                  <a:prstClr val="black"/>
                </a:solidFill>
              </a:rPr>
              <a:t>7</a:t>
            </a:r>
          </a:p>
          <a:p>
            <a:pPr>
              <a:buClr>
                <a:srgbClr val="1F497D">
                  <a:lumMod val="60000"/>
                  <a:lumOff val="40000"/>
                </a:srgbClr>
              </a:buClr>
            </a:pPr>
            <a:r>
              <a:rPr lang="en-US" dirty="0" smtClean="0">
                <a:solidFill>
                  <a:prstClr val="black"/>
                </a:solidFill>
              </a:rPr>
              <a:t>ER model in 100% agreement with Tier 1 ER, ERTA, and Uterotrophic results  for List 1 chemicals  (very low or no ER activity)</a:t>
            </a:r>
          </a:p>
          <a:p>
            <a:pPr>
              <a:buClr>
                <a:srgbClr val="1F497D">
                  <a:lumMod val="60000"/>
                  <a:lumOff val="40000"/>
                </a:srgbClr>
              </a:buClr>
            </a:pPr>
            <a:r>
              <a:rPr lang="en-US" dirty="0" smtClean="0">
                <a:solidFill>
                  <a:prstClr val="black"/>
                </a:solidFill>
              </a:rPr>
              <a:t>ER model may be more sensitive than Tier 1 assays due to redundancy</a:t>
            </a:r>
            <a:endParaRPr lang="en-US" dirty="0">
              <a:solidFill>
                <a:prstClr val="black"/>
              </a:solidFill>
            </a:endParaRPr>
          </a:p>
        </p:txBody>
      </p:sp>
      <p:sp>
        <p:nvSpPr>
          <p:cNvPr id="7" name="Rectangle 6"/>
          <p:cNvSpPr/>
          <p:nvPr/>
        </p:nvSpPr>
        <p:spPr>
          <a:xfrm>
            <a:off x="5410200" y="3810000"/>
            <a:ext cx="3606799" cy="2308324"/>
          </a:xfrm>
          <a:prstGeom prst="rect">
            <a:avLst/>
          </a:prstGeom>
        </p:spPr>
        <p:txBody>
          <a:bodyPr wrap="square">
            <a:spAutoFit/>
          </a:bodyPr>
          <a:lstStyle/>
          <a:p>
            <a:r>
              <a:rPr lang="en-US" sz="1600" dirty="0" smtClean="0">
                <a:solidFill>
                  <a:prstClr val="black"/>
                </a:solidFill>
              </a:rPr>
              <a:t>Results </a:t>
            </a:r>
            <a:r>
              <a:rPr lang="en-US" sz="1600" dirty="0">
                <a:solidFill>
                  <a:prstClr val="black"/>
                </a:solidFill>
              </a:rPr>
              <a:t>from </a:t>
            </a:r>
            <a:r>
              <a:rPr lang="en-US" sz="1600" dirty="0" err="1">
                <a:solidFill>
                  <a:prstClr val="black"/>
                </a:solidFill>
              </a:rPr>
              <a:t>uterotrophic</a:t>
            </a:r>
            <a:r>
              <a:rPr lang="en-US" sz="1600" dirty="0">
                <a:solidFill>
                  <a:prstClr val="black"/>
                </a:solidFill>
              </a:rPr>
              <a:t> studies for chemicals that had at least two independent GL studies. </a:t>
            </a:r>
            <a:r>
              <a:rPr lang="en-US" sz="1600" dirty="0" smtClean="0">
                <a:solidFill>
                  <a:prstClr val="black"/>
                </a:solidFill>
              </a:rPr>
              <a:t>Blue </a:t>
            </a:r>
            <a:r>
              <a:rPr lang="en-US" sz="1600" dirty="0">
                <a:solidFill>
                  <a:prstClr val="black"/>
                </a:solidFill>
              </a:rPr>
              <a:t>bars represent the number of active reports; </a:t>
            </a:r>
            <a:r>
              <a:rPr lang="en-US" sz="1600" dirty="0" smtClean="0">
                <a:solidFill>
                  <a:prstClr val="black"/>
                </a:solidFill>
              </a:rPr>
              <a:t>red </a:t>
            </a:r>
            <a:r>
              <a:rPr lang="en-US" sz="1600" dirty="0">
                <a:solidFill>
                  <a:prstClr val="black"/>
                </a:solidFill>
              </a:rPr>
              <a:t>bars represent the number of inactive reports. Data from chemicals commonly used as positive controls (i.e., ethinyl estradiol and estradiol) were excluded from this plot.</a:t>
            </a:r>
          </a:p>
        </p:txBody>
      </p:sp>
      <p:sp>
        <p:nvSpPr>
          <p:cNvPr id="8" name="TextBox 7"/>
          <p:cNvSpPr txBox="1"/>
          <p:nvPr/>
        </p:nvSpPr>
        <p:spPr>
          <a:xfrm>
            <a:off x="5533029" y="6096000"/>
            <a:ext cx="2438400" cy="461665"/>
          </a:xfrm>
          <a:prstGeom prst="rect">
            <a:avLst/>
          </a:prstGeom>
          <a:noFill/>
        </p:spPr>
        <p:txBody>
          <a:bodyPr wrap="square" rtlCol="0">
            <a:spAutoFit/>
          </a:bodyPr>
          <a:lstStyle/>
          <a:p>
            <a:r>
              <a:rPr lang="en-US" sz="1200" dirty="0" smtClean="0">
                <a:solidFill>
                  <a:prstClr val="black"/>
                </a:solidFill>
              </a:rPr>
              <a:t>[Kleinstreuer </a:t>
            </a:r>
            <a:r>
              <a:rPr lang="en-US" sz="1200" i="1" dirty="0" smtClean="0">
                <a:solidFill>
                  <a:prstClr val="black"/>
                </a:solidFill>
              </a:rPr>
              <a:t>et al. </a:t>
            </a:r>
            <a:r>
              <a:rPr lang="en-US" sz="1200" dirty="0" smtClean="0">
                <a:solidFill>
                  <a:prstClr val="black"/>
                </a:solidFill>
              </a:rPr>
              <a:t>2015 Environmental Health Perspectives]</a:t>
            </a:r>
            <a:endParaRPr lang="en-US" sz="1200" dirty="0">
              <a:solidFill>
                <a:prstClr val="black"/>
              </a:solidFill>
            </a:endParaRPr>
          </a:p>
        </p:txBody>
      </p:sp>
      <p:sp>
        <p:nvSpPr>
          <p:cNvPr id="2" name="Rectangle 1"/>
          <p:cNvSpPr/>
          <p:nvPr/>
        </p:nvSpPr>
        <p:spPr>
          <a:xfrm>
            <a:off x="2819400" y="3962400"/>
            <a:ext cx="2286000" cy="228600"/>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sym typeface="Wingdings" panose="05000000000000000000" pitchFamily="2" charset="2"/>
              </a:rPr>
              <a:t></a:t>
            </a:r>
            <a:r>
              <a:rPr lang="en-US" dirty="0" smtClean="0">
                <a:solidFill>
                  <a:prstClr val="black"/>
                </a:solidFill>
              </a:rPr>
              <a:t>Inactive     </a:t>
            </a:r>
            <a:r>
              <a:rPr lang="en-US" dirty="0" smtClean="0">
                <a:solidFill>
                  <a:srgbClr val="1F497D">
                    <a:lumMod val="60000"/>
                    <a:lumOff val="40000"/>
                  </a:srgbClr>
                </a:solidFill>
                <a:sym typeface="Wingdings" panose="05000000000000000000" pitchFamily="2" charset="2"/>
              </a:rPr>
              <a:t></a:t>
            </a:r>
            <a:r>
              <a:rPr lang="en-US" dirty="0" smtClean="0">
                <a:solidFill>
                  <a:prstClr val="black"/>
                </a:solidFill>
              </a:rPr>
              <a:t>Active</a:t>
            </a:r>
            <a:endParaRPr lang="en-US" dirty="0">
              <a:solidFill>
                <a:prstClr val="black"/>
              </a:solidFill>
            </a:endParaRPr>
          </a:p>
        </p:txBody>
      </p:sp>
      <p:sp>
        <p:nvSpPr>
          <p:cNvPr id="9" name="Footer Placeholder 3"/>
          <p:cNvSpPr txBox="1">
            <a:spLocks/>
          </p:cNvSpPr>
          <p:nvPr/>
        </p:nvSpPr>
        <p:spPr>
          <a:xfrm>
            <a:off x="0" y="6629400"/>
            <a:ext cx="9143999" cy="2285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tabLst>
                <a:tab pos="4119563" algn="l"/>
                <a:tab pos="8916988" algn="r"/>
              </a:tabLst>
            </a:pPr>
            <a:r>
              <a:rPr lang="en-US" sz="1000" dirty="0" smtClean="0">
                <a:solidFill>
                  <a:prstClr val="black">
                    <a:tint val="75000"/>
                  </a:prstClr>
                </a:solidFill>
              </a:rPr>
              <a:t>	Slide </a:t>
            </a:r>
            <a:fld id="{E41E85F0-A2BF-489F-9634-BCE73B5A1869}" type="slidenum">
              <a:rPr lang="en-US" sz="1000" smtClean="0">
                <a:solidFill>
                  <a:prstClr val="black">
                    <a:tint val="75000"/>
                  </a:prstClr>
                </a:solidFill>
              </a:rPr>
              <a:pPr algn="r">
                <a:tabLst>
                  <a:tab pos="4119563" algn="l"/>
                  <a:tab pos="8916988" algn="r"/>
                </a:tabLst>
              </a:pPr>
              <a:t>9</a:t>
            </a:fld>
            <a:r>
              <a:rPr lang="en-US" sz="1000" dirty="0" smtClean="0">
                <a:solidFill>
                  <a:prstClr val="black">
                    <a:tint val="75000"/>
                  </a:prstClr>
                </a:solidFill>
              </a:rPr>
              <a:t> of 18</a:t>
            </a:r>
            <a:endParaRPr lang="en-US" sz="1000" dirty="0">
              <a:solidFill>
                <a:prstClr val="black">
                  <a:tint val="75000"/>
                </a:prstClr>
              </a:solidFill>
            </a:endParaRPr>
          </a:p>
        </p:txBody>
      </p:sp>
    </p:spTree>
    <p:extLst>
      <p:ext uri="{BB962C8B-B14F-4D97-AF65-F5344CB8AC3E}">
        <p14:creationId xmlns:p14="http://schemas.microsoft.com/office/powerpoint/2010/main" xmlns="" val="30440458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ORD template color scheme">
  <a:themeElements>
    <a:clrScheme name="ORD template color scheme 8">
      <a:dk1>
        <a:srgbClr val="4B3285"/>
      </a:dk1>
      <a:lt1>
        <a:srgbClr val="FFFFFF"/>
      </a:lt1>
      <a:dk2>
        <a:srgbClr val="0073B2"/>
      </a:dk2>
      <a:lt2>
        <a:srgbClr val="F4BD19"/>
      </a:lt2>
      <a:accent1>
        <a:srgbClr val="EA7D24"/>
      </a:accent1>
      <a:accent2>
        <a:srgbClr val="80B439"/>
      </a:accent2>
      <a:accent3>
        <a:srgbClr val="AABCD5"/>
      </a:accent3>
      <a:accent4>
        <a:srgbClr val="DADADA"/>
      </a:accent4>
      <a:accent5>
        <a:srgbClr val="F3BFAC"/>
      </a:accent5>
      <a:accent6>
        <a:srgbClr val="73A333"/>
      </a:accent6>
      <a:hlink>
        <a:srgbClr val="743772"/>
      </a:hlink>
      <a:folHlink>
        <a:srgbClr val="BDAFA7"/>
      </a:folHlink>
    </a:clrScheme>
    <a:fontScheme name="ORD template color 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RD template color sc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RD template color sc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D template color sc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D template color sc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RD template color sc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D template color sc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RD template color sc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D template color scheme 8">
        <a:dk1>
          <a:srgbClr val="4B3285"/>
        </a:dk1>
        <a:lt1>
          <a:srgbClr val="FFFFFF"/>
        </a:lt1>
        <a:dk2>
          <a:srgbClr val="0073B2"/>
        </a:dk2>
        <a:lt2>
          <a:srgbClr val="F4BD19"/>
        </a:lt2>
        <a:accent1>
          <a:srgbClr val="EA7D24"/>
        </a:accent1>
        <a:accent2>
          <a:srgbClr val="80B439"/>
        </a:accent2>
        <a:accent3>
          <a:srgbClr val="AABCD5"/>
        </a:accent3>
        <a:accent4>
          <a:srgbClr val="DADADA"/>
        </a:accent4>
        <a:accent5>
          <a:srgbClr val="F3BFAC"/>
        </a:accent5>
        <a:accent6>
          <a:srgbClr val="73A333"/>
        </a:accent6>
        <a:hlink>
          <a:srgbClr val="743772"/>
        </a:hlink>
        <a:folHlink>
          <a:srgbClr val="BDAFA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1270A19-E9D7-40AC-A0A5-76F06F076291}">
  <ds:schemaRefs>
    <ds:schemaRef ds:uri="ESRI.ArcGIS.Mapping.OfficeIntegration.PowerPointInfo"/>
  </ds:schemaRefs>
</ds:datastoreItem>
</file>

<file path=customXml/itemProps10.xml><?xml version="1.0" encoding="utf-8"?>
<ds:datastoreItem xmlns:ds="http://schemas.openxmlformats.org/officeDocument/2006/customXml" ds:itemID="{41B0F3A2-8D3C-4ED4-931C-78BCD90CCD93}">
  <ds:schemaRefs>
    <ds:schemaRef ds:uri="ESRI.ArcGIS.Mapping.OfficeIntegration.PowerPointInfo"/>
  </ds:schemaRefs>
</ds:datastoreItem>
</file>

<file path=customXml/itemProps11.xml><?xml version="1.0" encoding="utf-8"?>
<ds:datastoreItem xmlns:ds="http://schemas.openxmlformats.org/officeDocument/2006/customXml" ds:itemID="{8D753B77-33E3-419C-B93B-E8B9B648C73C}">
  <ds:schemaRefs>
    <ds:schemaRef ds:uri="ESRI.ArcGIS.Mapping.OfficeIntegration.PowerPointInfo"/>
  </ds:schemaRefs>
</ds:datastoreItem>
</file>

<file path=customXml/itemProps12.xml><?xml version="1.0" encoding="utf-8"?>
<ds:datastoreItem xmlns:ds="http://schemas.openxmlformats.org/officeDocument/2006/customXml" ds:itemID="{DED55FA8-0AD7-4C71-BD4A-D7FBDAFA6436}">
  <ds:schemaRefs>
    <ds:schemaRef ds:uri="ESRI.ArcGIS.Mapping.OfficeIntegration.PowerPointInfo"/>
  </ds:schemaRefs>
</ds:datastoreItem>
</file>

<file path=customXml/itemProps13.xml><?xml version="1.0" encoding="utf-8"?>
<ds:datastoreItem xmlns:ds="http://schemas.openxmlformats.org/officeDocument/2006/customXml" ds:itemID="{A5A33694-D5A4-4822-A8B8-9F6333D7AECC}">
  <ds:schemaRefs>
    <ds:schemaRef ds:uri="ESRI.ArcGIS.Mapping.OfficeIntegration.PowerPointInfo"/>
  </ds:schemaRefs>
</ds:datastoreItem>
</file>

<file path=customXml/itemProps14.xml><?xml version="1.0" encoding="utf-8"?>
<ds:datastoreItem xmlns:ds="http://schemas.openxmlformats.org/officeDocument/2006/customXml" ds:itemID="{ED092C22-AE6D-46EB-9358-51D588E2737C}">
  <ds:schemaRefs>
    <ds:schemaRef ds:uri="ESRI.ArcGIS.Mapping.OfficeIntegration.PowerPointInfo"/>
  </ds:schemaRefs>
</ds:datastoreItem>
</file>

<file path=customXml/itemProps15.xml><?xml version="1.0" encoding="utf-8"?>
<ds:datastoreItem xmlns:ds="http://schemas.openxmlformats.org/officeDocument/2006/customXml" ds:itemID="{40E26188-E846-41C5-BFAE-D4A9459D2D6F}">
  <ds:schemaRefs>
    <ds:schemaRef ds:uri="ESRI.ArcGIS.Mapping.OfficeIntegration.PowerPointInfo"/>
  </ds:schemaRefs>
</ds:datastoreItem>
</file>

<file path=customXml/itemProps16.xml><?xml version="1.0" encoding="utf-8"?>
<ds:datastoreItem xmlns:ds="http://schemas.openxmlformats.org/officeDocument/2006/customXml" ds:itemID="{7C4EE0C1-F69E-4E79-85E6-1F7CE0BCA78D}">
  <ds:schemaRefs>
    <ds:schemaRef ds:uri="ESRI.ArcGIS.Mapping.OfficeIntegration.PowerPointInfo"/>
  </ds:schemaRefs>
</ds:datastoreItem>
</file>

<file path=customXml/itemProps17.xml><?xml version="1.0" encoding="utf-8"?>
<ds:datastoreItem xmlns:ds="http://schemas.openxmlformats.org/officeDocument/2006/customXml" ds:itemID="{DBC59D2B-4598-4F77-B3F2-5B89503EC249}">
  <ds:schemaRefs>
    <ds:schemaRef ds:uri="ESRI.ArcGIS.Mapping.OfficeIntegration.PowerPointInfo"/>
  </ds:schemaRefs>
</ds:datastoreItem>
</file>

<file path=customXml/itemProps18.xml><?xml version="1.0" encoding="utf-8"?>
<ds:datastoreItem xmlns:ds="http://schemas.openxmlformats.org/officeDocument/2006/customXml" ds:itemID="{18F49791-40CE-4B3F-9F89-75691FCF17FA}">
  <ds:schemaRefs>
    <ds:schemaRef ds:uri="ESRI.ArcGIS.Mapping.OfficeIntegration.PowerPointInfo"/>
  </ds:schemaRefs>
</ds:datastoreItem>
</file>

<file path=customXml/itemProps19.xml><?xml version="1.0" encoding="utf-8"?>
<ds:datastoreItem xmlns:ds="http://schemas.openxmlformats.org/officeDocument/2006/customXml" ds:itemID="{C57BACB8-86DE-44FD-8720-F09F462195A4}">
  <ds:schemaRefs>
    <ds:schemaRef ds:uri="ESRI.ArcGIS.Mapping.OfficeIntegration.PowerPointInfo"/>
  </ds:schemaRefs>
</ds:datastoreItem>
</file>

<file path=customXml/itemProps2.xml><?xml version="1.0" encoding="utf-8"?>
<ds:datastoreItem xmlns:ds="http://schemas.openxmlformats.org/officeDocument/2006/customXml" ds:itemID="{C2ADB20D-FD50-4966-840F-8078CCDE235A}">
  <ds:schemaRefs>
    <ds:schemaRef ds:uri="ESRI.ArcGIS.Mapping.OfficeIntegration.PowerPointInfo"/>
  </ds:schemaRefs>
</ds:datastoreItem>
</file>

<file path=customXml/itemProps20.xml><?xml version="1.0" encoding="utf-8"?>
<ds:datastoreItem xmlns:ds="http://schemas.openxmlformats.org/officeDocument/2006/customXml" ds:itemID="{F5844856-8A1C-4280-86EB-E92735EA57A6}">
  <ds:schemaRefs>
    <ds:schemaRef ds:uri="ESRI.ArcGIS.Mapping.OfficeIntegration.PowerPointInfo"/>
  </ds:schemaRefs>
</ds:datastoreItem>
</file>

<file path=customXml/itemProps21.xml><?xml version="1.0" encoding="utf-8"?>
<ds:datastoreItem xmlns:ds="http://schemas.openxmlformats.org/officeDocument/2006/customXml" ds:itemID="{5846186A-EFA8-4655-B32B-5D47DC2698D2}">
  <ds:schemaRefs>
    <ds:schemaRef ds:uri="ESRI.ArcGIS.Mapping.OfficeIntegration.PowerPointInfo"/>
  </ds:schemaRefs>
</ds:datastoreItem>
</file>

<file path=customXml/itemProps22.xml><?xml version="1.0" encoding="utf-8"?>
<ds:datastoreItem xmlns:ds="http://schemas.openxmlformats.org/officeDocument/2006/customXml" ds:itemID="{303B16EE-0503-40F3-BECB-63F643B2DA9F}">
  <ds:schemaRefs>
    <ds:schemaRef ds:uri="ESRI.ArcGIS.Mapping.OfficeIntegration.PowerPointInfo"/>
  </ds:schemaRefs>
</ds:datastoreItem>
</file>

<file path=customXml/itemProps23.xml><?xml version="1.0" encoding="utf-8"?>
<ds:datastoreItem xmlns:ds="http://schemas.openxmlformats.org/officeDocument/2006/customXml" ds:itemID="{77E00170-B96A-4B2D-9B08-87F2C0DEEB72}">
  <ds:schemaRefs>
    <ds:schemaRef ds:uri="ESRI.ArcGIS.Mapping.OfficeIntegration.PowerPointInfo"/>
  </ds:schemaRefs>
</ds:datastoreItem>
</file>

<file path=customXml/itemProps24.xml><?xml version="1.0" encoding="utf-8"?>
<ds:datastoreItem xmlns:ds="http://schemas.openxmlformats.org/officeDocument/2006/customXml" ds:itemID="{E472AA25-9FF8-4559-ABCA-24CE4FBA3F32}">
  <ds:schemaRefs>
    <ds:schemaRef ds:uri="ESRI.ArcGIS.Mapping.OfficeIntegration.PowerPointInfo"/>
  </ds:schemaRefs>
</ds:datastoreItem>
</file>

<file path=customXml/itemProps3.xml><?xml version="1.0" encoding="utf-8"?>
<ds:datastoreItem xmlns:ds="http://schemas.openxmlformats.org/officeDocument/2006/customXml" ds:itemID="{99ED9F07-1FA5-49D7-8662-D7AEB9C4DB73}">
  <ds:schemaRefs>
    <ds:schemaRef ds:uri="ESRI.ArcGIS.Mapping.OfficeIntegration.PowerPointInfo"/>
  </ds:schemaRefs>
</ds:datastoreItem>
</file>

<file path=customXml/itemProps4.xml><?xml version="1.0" encoding="utf-8"?>
<ds:datastoreItem xmlns:ds="http://schemas.openxmlformats.org/officeDocument/2006/customXml" ds:itemID="{B84E1EDA-88EF-4BFD-8C8B-43F764230DD9}">
  <ds:schemaRefs>
    <ds:schemaRef ds:uri="ESRI.ArcGIS.Mapping.OfficeIntegration.PowerPointInfo"/>
  </ds:schemaRefs>
</ds:datastoreItem>
</file>

<file path=customXml/itemProps5.xml><?xml version="1.0" encoding="utf-8"?>
<ds:datastoreItem xmlns:ds="http://schemas.openxmlformats.org/officeDocument/2006/customXml" ds:itemID="{F273B2D2-C52C-4B07-BAC7-332C1771E1DB}">
  <ds:schemaRefs>
    <ds:schemaRef ds:uri="ESRI.ArcGIS.Mapping.OfficeIntegration.PowerPointInfo"/>
  </ds:schemaRefs>
</ds:datastoreItem>
</file>

<file path=customXml/itemProps6.xml><?xml version="1.0" encoding="utf-8"?>
<ds:datastoreItem xmlns:ds="http://schemas.openxmlformats.org/officeDocument/2006/customXml" ds:itemID="{7D9E30A5-3B74-472F-86D2-3D4836C96722}">
  <ds:schemaRefs>
    <ds:schemaRef ds:uri="ESRI.ArcGIS.Mapping.OfficeIntegration.PowerPointInfo"/>
  </ds:schemaRefs>
</ds:datastoreItem>
</file>

<file path=customXml/itemProps7.xml><?xml version="1.0" encoding="utf-8"?>
<ds:datastoreItem xmlns:ds="http://schemas.openxmlformats.org/officeDocument/2006/customXml" ds:itemID="{42A0ADA8-99C1-49E6-BE40-062019A81943}">
  <ds:schemaRefs>
    <ds:schemaRef ds:uri="ESRI.ArcGIS.Mapping.OfficeIntegration.PowerPointInfo"/>
  </ds:schemaRefs>
</ds:datastoreItem>
</file>

<file path=customXml/itemProps8.xml><?xml version="1.0" encoding="utf-8"?>
<ds:datastoreItem xmlns:ds="http://schemas.openxmlformats.org/officeDocument/2006/customXml" ds:itemID="{9411ECDA-B1A1-4825-AC8A-C952DB96E6AF}">
  <ds:schemaRefs>
    <ds:schemaRef ds:uri="ESRI.ArcGIS.Mapping.OfficeIntegration.PowerPointInfo"/>
  </ds:schemaRefs>
</ds:datastoreItem>
</file>

<file path=customXml/itemProps9.xml><?xml version="1.0" encoding="utf-8"?>
<ds:datastoreItem xmlns:ds="http://schemas.openxmlformats.org/officeDocument/2006/customXml" ds:itemID="{D1D511AA-C3AF-480C-9F05-E1F6FB2EDAD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11159</TotalTime>
  <Words>1347</Words>
  <Application>Microsoft Office PowerPoint</Application>
  <PresentationFormat>On-screen Show (4:3)</PresentationFormat>
  <Paragraphs>384</Paragraphs>
  <Slides>18</Slides>
  <Notes>7</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ORD template color scheme</vt:lpstr>
      <vt:lpstr>Custom Design</vt:lpstr>
      <vt:lpstr>1_Custom Design</vt:lpstr>
      <vt:lpstr>2_Custom Design</vt:lpstr>
      <vt:lpstr>3_Custom Design</vt:lpstr>
      <vt:lpstr>4_Custom Design</vt:lpstr>
      <vt:lpstr>Use of High Throughput Assays and Predictive Models in the U.S. EPA  Endocrine Disruptor Screening Program  David Dix, Ph.D. Director, Office of Science Coordination and Policy Office of Chemical Safety and Pollution Prevention U.S. Environmental Protection Agency  </vt:lpstr>
      <vt:lpstr>Endocrine Disruptor                         Screening Program (EDSP)</vt:lpstr>
      <vt:lpstr>Slide 3</vt:lpstr>
      <vt:lpstr>Slide 4</vt:lpstr>
      <vt:lpstr>Slide 5</vt:lpstr>
      <vt:lpstr>EDSP Prioritization, Screening &amp; Testing</vt:lpstr>
      <vt:lpstr>Scientific Confidence: Current Methods</vt:lpstr>
      <vt:lpstr>High Throughput Assays Integrated Into an ER Predictive Pathway Model </vt:lpstr>
      <vt:lpstr>ER Bioactivity Model Versus EDSP Tier 1</vt:lpstr>
      <vt:lpstr>ER Agonist Bioactivity</vt:lpstr>
      <vt:lpstr>EDSP “Pivot” Announcement</vt:lpstr>
      <vt:lpstr>Evolution of EDSP Screening and Testing</vt:lpstr>
      <vt:lpstr>High Throughput Screening in the EDSP</vt:lpstr>
      <vt:lpstr>Adverse Outcome Pathways and the EDSP</vt:lpstr>
      <vt:lpstr>Slide 15</vt:lpstr>
      <vt:lpstr>Slide 16</vt:lpstr>
      <vt:lpstr>Evolution of EDSP Screening and Testing</vt:lpstr>
      <vt:lpstr>  Summary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EDSP Chemical Prioritization</dc:title>
  <dc:creator>wooge.william@epa.gov</dc:creator>
  <cp:lastModifiedBy>tmiller</cp:lastModifiedBy>
  <cp:revision>456</cp:revision>
  <cp:lastPrinted>2015-11-16T20:03:40Z</cp:lastPrinted>
  <dcterms:created xsi:type="dcterms:W3CDTF">2013-01-06T00:30:18Z</dcterms:created>
  <dcterms:modified xsi:type="dcterms:W3CDTF">2015-11-18T22:15:49Z</dcterms:modified>
</cp:coreProperties>
</file>